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74" r:id="rId5"/>
    <p:sldId id="275" r:id="rId6"/>
    <p:sldId id="276" r:id="rId7"/>
    <p:sldId id="277" r:id="rId8"/>
    <p:sldId id="278" r:id="rId9"/>
    <p:sldId id="264" r:id="rId10"/>
    <p:sldId id="279" r:id="rId11"/>
    <p:sldId id="280" r:id="rId12"/>
    <p:sldId id="265" r:id="rId13"/>
    <p:sldId id="267" r:id="rId14"/>
    <p:sldId id="268" r:id="rId15"/>
    <p:sldId id="281" r:id="rId16"/>
    <p:sldId id="282" r:id="rId17"/>
    <p:sldId id="283" r:id="rId18"/>
    <p:sldId id="271" r:id="rId19"/>
    <p:sldId id="284" r:id="rId20"/>
    <p:sldId id="285"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1020937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1842215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1475005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F12C1A3-0A3F-40B0-BF30-DEE29176D377}" type="datetimeFigureOut">
              <a:rPr lang="ru-RU" smtClean="0"/>
              <a:t>вс 15.10.23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579635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F12C1A3-0A3F-40B0-BF30-DEE29176D377}" type="datetimeFigureOut">
              <a:rPr lang="ru-RU" smtClean="0"/>
              <a:t>вс 15.10.23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2509979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F12C1A3-0A3F-40B0-BF30-DEE29176D377}" type="datetimeFigureOut">
              <a:rPr lang="ru-RU" smtClean="0"/>
              <a:t>вс 15.10.23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2244761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12C1A3-0A3F-40B0-BF30-DEE29176D377}" type="datetimeFigureOut">
              <a:rPr lang="ru-RU" smtClean="0"/>
              <a:t>вс 15.10.23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2986565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F12C1A3-0A3F-40B0-BF30-DEE29176D377}" type="datetimeFigureOut">
              <a:rPr lang="ru-RU" smtClean="0"/>
              <a:t>вс 15.10.23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3366234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F12C1A3-0A3F-40B0-BF30-DEE29176D377}" type="datetimeFigureOut">
              <a:rPr lang="ru-RU" smtClean="0"/>
              <a:t>вс 15.10.23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835098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848016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164861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27798865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414424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3520100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41411907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F12C1A3-0A3F-40B0-BF30-DEE29176D377}" type="datetimeFigureOut">
              <a:rPr lang="ru-RU" smtClean="0"/>
              <a:t>вс 15.10.23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68FC31-27C7-41E5-AB93-79148A2195E0}" type="slidenum">
              <a:rPr lang="ru-RU" smtClean="0"/>
              <a:t>‹#›</a:t>
            </a:fld>
            <a:endParaRPr lang="ru-RU"/>
          </a:p>
        </p:txBody>
      </p:sp>
    </p:spTree>
    <p:extLst>
      <p:ext uri="{BB962C8B-B14F-4D97-AF65-F5344CB8AC3E}">
        <p14:creationId xmlns:p14="http://schemas.microsoft.com/office/powerpoint/2010/main" val="3012239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F12C1A3-0A3F-40B0-BF30-DEE29176D377}" type="datetimeFigureOut">
              <a:rPr lang="ru-RU" smtClean="0"/>
              <a:t>вс 15.10.23</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068FC31-27C7-41E5-AB93-79148A2195E0}" type="slidenum">
              <a:rPr lang="ru-RU" smtClean="0"/>
              <a:t>‹#›</a:t>
            </a:fld>
            <a:endParaRPr lang="ru-RU"/>
          </a:p>
        </p:txBody>
      </p:sp>
    </p:spTree>
    <p:extLst>
      <p:ext uri="{BB962C8B-B14F-4D97-AF65-F5344CB8AC3E}">
        <p14:creationId xmlns:p14="http://schemas.microsoft.com/office/powerpoint/2010/main" val="167092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0.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1.wmf"/></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3576252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559558" y="476671"/>
            <a:ext cx="11368585" cy="6197083"/>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3487811" y="783909"/>
            <a:ext cx="7976307" cy="707886"/>
          </a:xfrm>
          <a:prstGeom prst="rect">
            <a:avLst/>
          </a:prstGeom>
        </p:spPr>
        <p:txBody>
          <a:bodyPr wrap="square">
            <a:spAutoFit/>
          </a:bodyPr>
          <a:lstStyle/>
          <a:p>
            <a:r>
              <a:rPr lang="uz-Cyrl-UZ" sz="2000" dirty="0">
                <a:solidFill>
                  <a:srgbClr val="FF0000"/>
                </a:solidFill>
                <a:latin typeface="Times New Roman" panose="02020603050405020304" pitchFamily="18" charset="0"/>
                <a:ea typeface="Times New Roman" panose="02020603050405020304" pitchFamily="18" charset="0"/>
              </a:rPr>
              <a:t>                       </a:t>
            </a:r>
            <a:endParaRPr lang="en-US" sz="2000" dirty="0" smtClean="0">
              <a:solidFill>
                <a:srgbClr val="FF0000"/>
              </a:solidFill>
              <a:latin typeface="Times New Roman" panose="02020603050405020304" pitchFamily="18" charset="0"/>
              <a:ea typeface="Times New Roman" panose="02020603050405020304" pitchFamily="18" charset="0"/>
            </a:endParaRPr>
          </a:p>
          <a:p>
            <a:r>
              <a:rPr lang="en-US" sz="2000" b="1" dirty="0">
                <a:solidFill>
                  <a:srgbClr val="FF0000"/>
                </a:solidFill>
                <a:latin typeface="Times New Roman" panose="02020603050405020304" pitchFamily="18" charset="0"/>
                <a:ea typeface="Times New Roman" panose="02020603050405020304" pitchFamily="18" charset="0"/>
              </a:rPr>
              <a:t> </a:t>
            </a:r>
            <a:r>
              <a:rPr lang="en-US" sz="2000" b="1" dirty="0" smtClean="0">
                <a:solidFill>
                  <a:srgbClr val="FF0000"/>
                </a:solidFill>
                <a:latin typeface="Times New Roman" panose="02020603050405020304" pitchFamily="18" charset="0"/>
                <a:ea typeface="Times New Roman" panose="02020603050405020304" pitchFamily="18" charset="0"/>
              </a:rPr>
              <a:t>           </a:t>
            </a:r>
            <a:endParaRPr lang="ru-RU" sz="2400" b="1" dirty="0"/>
          </a:p>
        </p:txBody>
      </p:sp>
      <p:sp>
        <p:nvSpPr>
          <p:cNvPr id="30" name="Прямоугольник 29"/>
          <p:cNvSpPr/>
          <p:nvPr/>
        </p:nvSpPr>
        <p:spPr>
          <a:xfrm>
            <a:off x="559559" y="476672"/>
            <a:ext cx="2545188" cy="1994392"/>
          </a:xfrm>
          <a:prstGeom prst="rect">
            <a:avLst/>
          </a:prstGeom>
        </p:spPr>
        <p:txBody>
          <a:bodyPr wrap="square">
            <a:spAutoFit/>
          </a:bodyPr>
          <a:lstStyle/>
          <a:p>
            <a:pPr marL="189230" marR="24130" indent="-635" algn="ctr">
              <a:lnSpc>
                <a:spcPct val="103000"/>
              </a:lnSpc>
            </a:pPr>
            <a:r>
              <a:rPr lang="en-US" sz="2000" b="1" dirty="0" smtClean="0">
                <a:solidFill>
                  <a:srgbClr val="0070C0"/>
                </a:solidFill>
                <a:latin typeface="Times New Roman" panose="02020603050405020304" pitchFamily="18" charset="0"/>
                <a:cs typeface="Times New Roman" panose="02020603050405020304" pitchFamily="18" charset="0"/>
              </a:rPr>
              <a:t>“</a:t>
            </a:r>
            <a:r>
              <a:rPr lang="uz-Latn-UZ" sz="2000" b="1" dirty="0" smtClean="0">
                <a:solidFill>
                  <a:srgbClr val="0070C0"/>
                </a:solidFill>
                <a:latin typeface="Times New Roman" panose="02020603050405020304" pitchFamily="18" charset="0"/>
                <a:cs typeface="Times New Roman" panose="02020603050405020304" pitchFamily="18" charset="0"/>
              </a:rPr>
              <a:t>BUHGALTERIYA HISOBI VA MOLIYA</a:t>
            </a:r>
            <a:r>
              <a:rPr lang="en-US" sz="2000" b="1" dirty="0" smtClean="0">
                <a:solidFill>
                  <a:srgbClr val="0070C0"/>
                </a:solidFill>
                <a:latin typeface="Times New Roman" panose="02020603050405020304" pitchFamily="18" charset="0"/>
                <a:cs typeface="Times New Roman" panose="02020603050405020304" pitchFamily="18" charset="0"/>
              </a:rPr>
              <a:t>”</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rPr>
              <a:t>KAFEDRASI</a:t>
            </a:r>
            <a:endParaRPr lang="en-US" sz="2000" b="1" dirty="0">
              <a:solidFill>
                <a:srgbClr val="0070C0"/>
              </a:solidFill>
              <a:latin typeface="Times New Roman" panose="02020603050405020304" pitchFamily="18" charset="0"/>
              <a:ea typeface="Times New Roman" panose="02020603050405020304" pitchFamily="18" charset="0"/>
            </a:endParaRPr>
          </a:p>
          <a:p>
            <a:pPr marL="189230" marR="24130" indent="-635" algn="ctr">
              <a:lnSpc>
                <a:spcPct val="103000"/>
              </a:lnSpc>
            </a:pPr>
            <a:r>
              <a:rPr lang="en-US" sz="2000" b="1" dirty="0">
                <a:solidFill>
                  <a:srgbClr val="0070C0"/>
                </a:solidFill>
                <a:latin typeface="Times New Roman" panose="02020603050405020304" pitchFamily="18" charset="0"/>
                <a:ea typeface="Times New Roman" panose="02020603050405020304" pitchFamily="18" charset="0"/>
              </a:rPr>
              <a:t>MA’RUZACHI G.Q.TURAYEVA</a:t>
            </a:r>
            <a:endParaRPr lang="ru-RU" sz="20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2320120" y="2454375"/>
            <a:ext cx="9143998" cy="861774"/>
          </a:xfrm>
          <a:prstGeom prst="rect">
            <a:avLst/>
          </a:prstGeom>
        </p:spPr>
        <p:txBody>
          <a:bodyPr wrap="square">
            <a:spAutoFit/>
          </a:bodyPr>
          <a:lstStyle/>
          <a:p>
            <a:r>
              <a:rPr lang="en-US" sz="3200" b="1" dirty="0" smtClean="0">
                <a:latin typeface="Times New Roman" panose="02020603050405020304" pitchFamily="18" charset="0"/>
                <a:cs typeface="Times New Roman" panose="02020603050405020304" pitchFamily="18" charset="0"/>
              </a:rPr>
              <a:t>                     </a:t>
            </a:r>
            <a:r>
              <a:rPr lang="ru-RU" sz="3200" b="1" dirty="0" smtClean="0">
                <a:latin typeface="Times New Roman" panose="02020603050405020304" pitchFamily="18" charset="0"/>
                <a:cs typeface="Times New Roman" panose="02020603050405020304" pitchFamily="18" charset="0"/>
              </a:rPr>
              <a:t>1-</a:t>
            </a:r>
            <a:r>
              <a:rPr lang="en-US" sz="3200" b="1" dirty="0" err="1">
                <a:latin typeface="Times New Roman" panose="02020603050405020304" pitchFamily="18" charset="0"/>
                <a:cs typeface="Times New Roman" panose="02020603050405020304" pitchFamily="18" charset="0"/>
              </a:rPr>
              <a:t>mavzu</a:t>
            </a:r>
            <a:r>
              <a:rPr lang="ru-RU"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cs typeface="Times New Roman" panose="02020603050405020304" pitchFamily="18" charset="0"/>
              </a:rPr>
              <a:t>O’RTAC</a:t>
            </a:r>
            <a:r>
              <a:rPr lang="en-US" sz="3200" b="1" dirty="0">
                <a:latin typeface="Times New Roman" panose="02020603050405020304" pitchFamily="18" charset="0"/>
                <a:cs typeface="Times New Roman" panose="02020603050405020304" pitchFamily="18" charset="0"/>
              </a:rPr>
              <a:t>H</a:t>
            </a:r>
            <a:r>
              <a:rPr lang="uz-Cyrl-UZ" sz="3200" b="1" dirty="0">
                <a:latin typeface="Times New Roman" panose="02020603050405020304" pitchFamily="18" charset="0"/>
                <a:cs typeface="Times New Roman" panose="02020603050405020304" pitchFamily="18" charset="0"/>
              </a:rPr>
              <a:t>A MIQDORLAR</a:t>
            </a:r>
            <a:endParaRPr lang="ru-RU" sz="3200" b="1" dirty="0">
              <a:latin typeface="Times New Roman" panose="02020603050405020304" pitchFamily="18" charset="0"/>
              <a:cs typeface="Times New Roman" panose="02020603050405020304" pitchFamily="18" charset="0"/>
            </a:endParaRPr>
          </a:p>
          <a:p>
            <a:r>
              <a:rPr lang="ru-RU" dirty="0"/>
              <a:t> </a:t>
            </a:r>
          </a:p>
        </p:txBody>
      </p:sp>
      <p:sp>
        <p:nvSpPr>
          <p:cNvPr id="4" name="Прямоугольник 3"/>
          <p:cNvSpPr/>
          <p:nvPr/>
        </p:nvSpPr>
        <p:spPr>
          <a:xfrm>
            <a:off x="3794078" y="783909"/>
            <a:ext cx="7702850" cy="923330"/>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O‘ZBEKISTON RESPUBLIKASI</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OLIY TA’LIM, FAN VA INNOVATSIYALAR </a:t>
            </a:r>
            <a:r>
              <a:rPr lang="uz-Latn-UZ" b="1" dirty="0" smtClean="0">
                <a:latin typeface="Times New Roman" panose="02020603050405020304" pitchFamily="18" charset="0"/>
                <a:ea typeface="Times New Roman" panose="02020603050405020304" pitchFamily="18" charset="0"/>
              </a:rPr>
              <a:t>VAZIRLIGI</a:t>
            </a:r>
            <a:r>
              <a:rPr lang="uz-Latn-UZ" b="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GULISTON DAVLAT UNIVERSITETI</a:t>
            </a:r>
            <a:endParaRPr lang="ru-RU" sz="1400" dirty="0">
              <a:effectLst/>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1875" y="4074447"/>
            <a:ext cx="6054131"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80445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82639" y="2274838"/>
            <a:ext cx="10181229" cy="4401205"/>
          </a:xfrm>
          <a:prstGeom prst="rect">
            <a:avLst/>
          </a:prstGeom>
        </p:spPr>
        <p:txBody>
          <a:bodyPr wrap="square">
            <a:spAutoFit/>
          </a:bodyPr>
          <a:lstStyle/>
          <a:p>
            <a:r>
              <a:rPr lang="en-US" sz="2800" b="1" dirty="0" smtClean="0">
                <a:solidFill>
                  <a:srgbClr val="7030A0"/>
                </a:solidFill>
              </a:rPr>
              <a:t>REJA </a:t>
            </a:r>
            <a:endParaRPr lang="ru-RU" sz="2800" dirty="0" smtClean="0">
              <a:solidFill>
                <a:srgbClr val="7030A0"/>
              </a:solidFill>
            </a:endParaRPr>
          </a:p>
          <a:p>
            <a:r>
              <a:rPr lang="ru-RU" sz="2800" dirty="0" smtClean="0">
                <a:solidFill>
                  <a:srgbClr val="7030A0"/>
                </a:solidFill>
              </a:rPr>
              <a:t> </a:t>
            </a:r>
          </a:p>
          <a:p>
            <a:pPr>
              <a:spcAft>
                <a:spcPts val="0"/>
              </a:spcAft>
            </a:pPr>
            <a:r>
              <a:rPr lang="ru-RU" sz="2800" b="1" dirty="0" smtClean="0">
                <a:solidFill>
                  <a:srgbClr val="7030A0"/>
                </a:solidFill>
                <a:latin typeface="Times New Roman" panose="02020603050405020304" pitchFamily="18" charset="0"/>
                <a:ea typeface="Times New Roman" panose="02020603050405020304" pitchFamily="18" charset="0"/>
              </a:rPr>
              <a:t>1. </a:t>
            </a:r>
            <a:r>
              <a:rPr lang="en-US" sz="2800" b="1" dirty="0" err="1">
                <a:solidFill>
                  <a:srgbClr val="7030A0"/>
                </a:solidFill>
                <a:latin typeface="Times New Roman" panose="02020603050405020304" pitchFamily="18" charset="0"/>
                <a:ea typeface="Times New Roman" panose="02020603050405020304" pitchFamily="18" charset="0"/>
              </a:rPr>
              <a:t>O</a:t>
            </a:r>
            <a:r>
              <a:rPr lang="ru-RU" sz="2800" b="1" dirty="0" smtClean="0">
                <a:solidFill>
                  <a:srgbClr val="7030A0"/>
                </a:solidFill>
                <a:latin typeface="Times New Roman" panose="02020603050405020304" pitchFamily="18" charset="0"/>
                <a:ea typeface="Times New Roman" panose="02020603050405020304" pitchFamily="18" charset="0"/>
              </a:rPr>
              <a:t>’</a:t>
            </a:r>
            <a:r>
              <a:rPr lang="ru-RU" sz="2800" b="1" dirty="0" err="1" smtClean="0">
                <a:solidFill>
                  <a:srgbClr val="7030A0"/>
                </a:solidFill>
                <a:latin typeface="Times New Roman" panose="02020603050405020304" pitchFamily="18" charset="0"/>
                <a:ea typeface="Times New Roman" panose="02020603050405020304" pitchFamily="18" charset="0"/>
              </a:rPr>
              <a:t>rtacha</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miqdorlar</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to’g’risida</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tushuncha</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va</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ularni</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qo’llashdagi</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asosiy</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shartlar</a:t>
            </a:r>
            <a:endParaRPr lang="ru-RU" sz="2800" dirty="0" smtClean="0">
              <a:solidFill>
                <a:srgbClr val="7030A0"/>
              </a:solidFill>
              <a:latin typeface="Times New Roman" panose="02020603050405020304" pitchFamily="18" charset="0"/>
              <a:ea typeface="Times New Roman" panose="02020603050405020304" pitchFamily="18" charset="0"/>
            </a:endParaRPr>
          </a:p>
          <a:p>
            <a:pPr>
              <a:spcAft>
                <a:spcPts val="0"/>
              </a:spcAft>
            </a:pPr>
            <a:r>
              <a:rPr lang="en-US" sz="2800" b="1" dirty="0" smtClean="0">
                <a:solidFill>
                  <a:srgbClr val="7030A0"/>
                </a:solidFill>
                <a:latin typeface="Times New Roman" panose="02020603050405020304" pitchFamily="18" charset="0"/>
                <a:ea typeface="Times New Roman" panose="02020603050405020304" pitchFamily="18" charset="0"/>
              </a:rPr>
              <a:t>2. </a:t>
            </a:r>
            <a:r>
              <a:rPr lang="en-US" sz="2800" b="1" dirty="0" err="1">
                <a:solidFill>
                  <a:srgbClr val="7030A0"/>
                </a:solidFill>
                <a:latin typeface="Times New Roman" panose="02020603050405020304" pitchFamily="18" charset="0"/>
                <a:ea typeface="Times New Roman" panose="02020603050405020304" pitchFamily="18" charset="0"/>
              </a:rPr>
              <a:t>O</a:t>
            </a:r>
            <a:r>
              <a:rPr lang="en-US" sz="2800" b="1" dirty="0" err="1" smtClean="0">
                <a:solidFill>
                  <a:srgbClr val="7030A0"/>
                </a:solidFill>
                <a:latin typeface="Times New Roman" panose="02020603050405020304" pitchFamily="18" charset="0"/>
                <a:ea typeface="Times New Roman" panose="02020603050405020304" pitchFamily="18" charset="0"/>
              </a:rPr>
              <a:t>’rtacha</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arifmetik</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miqdorning</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turlari</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va</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ularni</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hisoblash</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tartibi</a:t>
            </a:r>
            <a:endParaRPr lang="ru-RU" sz="2800" dirty="0" smtClean="0">
              <a:solidFill>
                <a:srgbClr val="7030A0"/>
              </a:solidFill>
              <a:latin typeface="Times New Roman" panose="02020603050405020304" pitchFamily="18" charset="0"/>
              <a:ea typeface="Times New Roman" panose="02020603050405020304" pitchFamily="18" charset="0"/>
            </a:endParaRPr>
          </a:p>
          <a:p>
            <a:pPr>
              <a:spcAft>
                <a:spcPts val="0"/>
              </a:spcAft>
            </a:pPr>
            <a:r>
              <a:rPr lang="en-US" sz="2800" b="1" dirty="0" smtClean="0">
                <a:solidFill>
                  <a:srgbClr val="7030A0"/>
                </a:solidFill>
                <a:latin typeface="Times New Roman" panose="02020603050405020304" pitchFamily="18" charset="0"/>
                <a:ea typeface="Times New Roman" panose="02020603050405020304" pitchFamily="18" charset="0"/>
              </a:rPr>
              <a:t>3. </a:t>
            </a:r>
            <a:r>
              <a:rPr lang="en-US" sz="2800" b="1" dirty="0" err="1">
                <a:solidFill>
                  <a:srgbClr val="7030A0"/>
                </a:solidFill>
                <a:latin typeface="Times New Roman" panose="02020603050405020304" pitchFamily="18" charset="0"/>
                <a:ea typeface="Times New Roman" panose="02020603050405020304" pitchFamily="18" charset="0"/>
              </a:rPr>
              <a:t>O</a:t>
            </a:r>
            <a:r>
              <a:rPr lang="en-US" sz="2800" b="1" dirty="0" err="1" smtClean="0">
                <a:solidFill>
                  <a:srgbClr val="7030A0"/>
                </a:solidFill>
                <a:latin typeface="Times New Roman" panose="02020603050405020304" pitchFamily="18" charset="0"/>
                <a:ea typeface="Times New Roman" panose="02020603050405020304" pitchFamily="18" charset="0"/>
              </a:rPr>
              <a:t>’rtacha</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garmonik</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miqdorning</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turlari</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va</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ularni</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hisoblash</a:t>
            </a:r>
            <a:r>
              <a:rPr lang="en-US" sz="2800" b="1" dirty="0" smtClean="0">
                <a:solidFill>
                  <a:srgbClr val="7030A0"/>
                </a:solidFill>
                <a:latin typeface="Times New Roman" panose="02020603050405020304" pitchFamily="18" charset="0"/>
                <a:ea typeface="Times New Roman" panose="02020603050405020304" pitchFamily="18" charset="0"/>
              </a:rPr>
              <a:t> </a:t>
            </a:r>
            <a:r>
              <a:rPr lang="en-US" sz="2800" b="1" dirty="0" err="1" smtClean="0">
                <a:solidFill>
                  <a:srgbClr val="7030A0"/>
                </a:solidFill>
                <a:latin typeface="Times New Roman" panose="02020603050405020304" pitchFamily="18" charset="0"/>
                <a:ea typeface="Times New Roman" panose="02020603050405020304" pitchFamily="18" charset="0"/>
              </a:rPr>
              <a:t>tartibi</a:t>
            </a:r>
            <a:endParaRPr lang="ru-RU" sz="2800" dirty="0" smtClean="0">
              <a:solidFill>
                <a:srgbClr val="7030A0"/>
              </a:solidFill>
              <a:latin typeface="Times New Roman" panose="02020603050405020304" pitchFamily="18" charset="0"/>
              <a:ea typeface="Times New Roman" panose="02020603050405020304" pitchFamily="18" charset="0"/>
            </a:endParaRPr>
          </a:p>
          <a:p>
            <a:pPr>
              <a:spcAft>
                <a:spcPts val="0"/>
              </a:spcAft>
            </a:pPr>
            <a:r>
              <a:rPr lang="ru-RU" sz="2800" b="1" dirty="0" smtClean="0">
                <a:solidFill>
                  <a:srgbClr val="7030A0"/>
                </a:solidFill>
                <a:latin typeface="Times New Roman" panose="02020603050405020304" pitchFamily="18" charset="0"/>
                <a:ea typeface="Times New Roman" panose="02020603050405020304" pitchFamily="18" charset="0"/>
              </a:rPr>
              <a:t>4. </a:t>
            </a:r>
            <a:r>
              <a:rPr lang="en-US" sz="2800" b="1" dirty="0" err="1">
                <a:solidFill>
                  <a:srgbClr val="7030A0"/>
                </a:solidFill>
                <a:latin typeface="Times New Roman" panose="02020603050405020304" pitchFamily="18" charset="0"/>
                <a:ea typeface="Times New Roman" panose="02020603050405020304" pitchFamily="18" charset="0"/>
              </a:rPr>
              <a:t>M</a:t>
            </a:r>
            <a:r>
              <a:rPr lang="ru-RU" sz="2800" b="1" dirty="0" err="1" smtClean="0">
                <a:solidFill>
                  <a:srgbClr val="7030A0"/>
                </a:solidFill>
                <a:latin typeface="Times New Roman" panose="02020603050405020304" pitchFamily="18" charset="0"/>
                <a:ea typeface="Times New Roman" panose="02020603050405020304" pitchFamily="18" charset="0"/>
              </a:rPr>
              <a:t>oda</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va</a:t>
            </a:r>
            <a:r>
              <a:rPr lang="ru-RU" sz="2800" b="1" dirty="0" smtClean="0">
                <a:solidFill>
                  <a:srgbClr val="7030A0"/>
                </a:solidFill>
                <a:latin typeface="Times New Roman" panose="02020603050405020304" pitchFamily="18" charset="0"/>
                <a:ea typeface="Times New Roman" panose="02020603050405020304" pitchFamily="18" charset="0"/>
              </a:rPr>
              <a:t> </a:t>
            </a:r>
            <a:r>
              <a:rPr lang="ru-RU" sz="2800" b="1" dirty="0" err="1" smtClean="0">
                <a:solidFill>
                  <a:srgbClr val="7030A0"/>
                </a:solidFill>
                <a:latin typeface="Times New Roman" panose="02020603050405020304" pitchFamily="18" charset="0"/>
                <a:ea typeface="Times New Roman" panose="02020603050405020304" pitchFamily="18" charset="0"/>
              </a:rPr>
              <a:t>mediana</a:t>
            </a:r>
            <a:r>
              <a:rPr lang="ru-RU" sz="2800" b="1" dirty="0" smtClean="0">
                <a:solidFill>
                  <a:srgbClr val="7030A0"/>
                </a:solidFill>
                <a:latin typeface="Times New Roman" panose="02020603050405020304" pitchFamily="18" charset="0"/>
                <a:ea typeface="Times New Roman" panose="02020603050405020304" pitchFamily="18" charset="0"/>
              </a:rPr>
              <a:t> </a:t>
            </a:r>
            <a:endParaRPr lang="ru-RU" sz="2800" dirty="0" smtClean="0">
              <a:solidFill>
                <a:srgbClr val="7030A0"/>
              </a:solidFill>
              <a:latin typeface="Times New Roman" panose="02020603050405020304" pitchFamily="18" charset="0"/>
              <a:ea typeface="Times New Roman" panose="02020603050405020304" pitchFamily="18" charset="0"/>
            </a:endParaRPr>
          </a:p>
          <a:p>
            <a:pPr>
              <a:spcAft>
                <a:spcPts val="0"/>
              </a:spcAft>
            </a:pPr>
            <a:r>
              <a:rPr lang="ru-RU" sz="2800" dirty="0" smtClean="0">
                <a:solidFill>
                  <a:srgbClr val="7030A0"/>
                </a:solidFill>
                <a:latin typeface="Times New Roman" panose="02020603050405020304" pitchFamily="18" charset="0"/>
                <a:ea typeface="Times New Roman" panose="02020603050405020304" pitchFamily="18" charset="0"/>
              </a:rPr>
              <a:t> </a:t>
            </a:r>
            <a:endParaRPr lang="ru-RU" sz="2800" dirty="0">
              <a:solidFill>
                <a:srgbClr val="7030A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01020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2142506" y="2743201"/>
            <a:ext cx="7467600" cy="1317625"/>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b="1" dirty="0" smtClean="0">
              <a:solidFill>
                <a:srgbClr val="002060"/>
              </a:solidFill>
            </a:endParaRPr>
          </a:p>
          <a:p>
            <a:pPr algn="ctr"/>
            <a:endParaRPr lang="en-US" b="1" dirty="0">
              <a:solidFill>
                <a:srgbClr val="002060"/>
              </a:solidFill>
            </a:endParaRPr>
          </a:p>
          <a:p>
            <a:pPr algn="ctr"/>
            <a:r>
              <a:rPr lang="uz-Cyrl-UZ" b="1" dirty="0" smtClean="0">
                <a:solidFill>
                  <a:srgbClr val="C00000"/>
                </a:solidFill>
              </a:rPr>
              <a:t>O’rtacha </a:t>
            </a:r>
            <a:r>
              <a:rPr lang="uz-Cyrl-UZ" b="1" dirty="0">
                <a:solidFill>
                  <a:srgbClr val="C00000"/>
                </a:solidFill>
              </a:rPr>
              <a:t>miqdor </a:t>
            </a:r>
            <a:r>
              <a:rPr lang="uz-Cyrl-UZ" b="1" dirty="0">
                <a:solidFill>
                  <a:srgbClr val="002060"/>
                </a:solidFill>
              </a:rPr>
              <a:t>deyilganda bir turdagi hodisaning o’zgaruvchan belgilari asosida umumlashtirib ta’riflovchi miqdor, ko’rsatkich tushuniladi. </a:t>
            </a:r>
            <a:endParaRPr lang="ru-RU" dirty="0">
              <a:solidFill>
                <a:srgbClr val="002060"/>
              </a:solidFill>
            </a:endParaRPr>
          </a:p>
          <a:p>
            <a:r>
              <a:rPr lang="ru-RU" dirty="0"/>
              <a:t> </a:t>
            </a:r>
          </a:p>
          <a:p>
            <a:r>
              <a:rPr lang="ru-RU" dirty="0"/>
              <a:t> </a:t>
            </a:r>
          </a:p>
        </p:txBody>
      </p:sp>
      <p:sp>
        <p:nvSpPr>
          <p:cNvPr id="3" name="Прямоугольник с двумя скругленными противолежащими углами 2"/>
          <p:cNvSpPr/>
          <p:nvPr/>
        </p:nvSpPr>
        <p:spPr>
          <a:xfrm>
            <a:off x="2142506" y="4495800"/>
            <a:ext cx="7391400" cy="1371600"/>
          </a:xfrm>
          <a:prstGeom prst="round2DiagRect">
            <a:avLst/>
          </a:prstGeom>
        </p:spPr>
        <p:style>
          <a:lnRef idx="1">
            <a:schemeClr val="accent2"/>
          </a:lnRef>
          <a:fillRef idx="2">
            <a:schemeClr val="accent2"/>
          </a:fillRef>
          <a:effectRef idx="1">
            <a:schemeClr val="accent2"/>
          </a:effectRef>
          <a:fontRef idx="minor">
            <a:schemeClr val="dk1"/>
          </a:fontRef>
        </p:style>
        <p:txBody>
          <a:bodyPr anchor="ctr"/>
          <a:lstStyle/>
          <a:p>
            <a:r>
              <a:rPr lang="uz-Cyrl-UZ" b="1" dirty="0">
                <a:solidFill>
                  <a:srgbClr val="7030A0"/>
                </a:solidFill>
              </a:rPr>
              <a:t>O’rtacha miqdorning hususiyati shundaki, u to’plamning umumiy darajasini tavsiflamasdan, balki o’rganilayotgan belgi umumiy darajasining to’plam birliklariga bo’lgan nisbatini ifodalaydi.</a:t>
            </a:r>
            <a:endParaRPr lang="ru-RU" dirty="0">
              <a:solidFill>
                <a:srgbClr val="7030A0"/>
              </a:solidFill>
            </a:endParaRPr>
          </a:p>
          <a:p>
            <a:r>
              <a:rPr lang="ru-RU" dirty="0">
                <a:solidFill>
                  <a:srgbClr val="7030A0"/>
                </a:solidFill>
              </a:rPr>
              <a:t> </a:t>
            </a:r>
          </a:p>
          <a:p>
            <a:r>
              <a:rPr lang="ru-RU" dirty="0"/>
              <a:t> </a:t>
            </a:r>
          </a:p>
        </p:txBody>
      </p:sp>
      <p:sp>
        <p:nvSpPr>
          <p:cNvPr id="5" name="Прямоугольник с двумя скругленными противолежащими углами 4"/>
          <p:cNvSpPr/>
          <p:nvPr/>
        </p:nvSpPr>
        <p:spPr>
          <a:xfrm>
            <a:off x="1981200" y="584200"/>
            <a:ext cx="7391400" cy="1371600"/>
          </a:xfrm>
          <a:prstGeom prst="round2DiagRect">
            <a:avLst/>
          </a:prstGeom>
        </p:spPr>
        <p:style>
          <a:lnRef idx="1">
            <a:schemeClr val="accent2"/>
          </a:lnRef>
          <a:fillRef idx="2">
            <a:schemeClr val="accent2"/>
          </a:fillRef>
          <a:effectRef idx="1">
            <a:schemeClr val="accent2"/>
          </a:effectRef>
          <a:fontRef idx="minor">
            <a:schemeClr val="dk1"/>
          </a:fontRef>
        </p:style>
        <p:txBody>
          <a:bodyPr anchor="ctr"/>
          <a:lstStyle/>
          <a:p>
            <a:pPr algn="ctr"/>
            <a:r>
              <a:rPr lang="en-US" sz="2400" b="1" dirty="0" err="1"/>
              <a:t>O’rtacha</a:t>
            </a:r>
            <a:r>
              <a:rPr lang="en-US" sz="2400" b="1" dirty="0"/>
              <a:t> </a:t>
            </a:r>
            <a:r>
              <a:rPr lang="en-US" sz="2400" b="1" dirty="0" err="1"/>
              <a:t>miqdorlar</a:t>
            </a:r>
            <a:r>
              <a:rPr lang="en-US" sz="2400" b="1" dirty="0"/>
              <a:t> </a:t>
            </a:r>
            <a:r>
              <a:rPr lang="en-US" sz="2400" b="1" dirty="0" err="1"/>
              <a:t>hayotda</a:t>
            </a:r>
            <a:r>
              <a:rPr lang="en-US" sz="2400" b="1" dirty="0"/>
              <a:t> </a:t>
            </a:r>
            <a:r>
              <a:rPr lang="en-US" sz="2400" b="1" dirty="0" err="1"/>
              <a:t>eng</a:t>
            </a:r>
            <a:r>
              <a:rPr lang="en-US" sz="2400" b="1" dirty="0"/>
              <a:t> </a:t>
            </a:r>
            <a:r>
              <a:rPr lang="en-US" sz="2400" b="1" dirty="0" err="1"/>
              <a:t>ko’p</a:t>
            </a:r>
            <a:r>
              <a:rPr lang="en-US" sz="2400" b="1" dirty="0"/>
              <a:t> </a:t>
            </a:r>
            <a:r>
              <a:rPr lang="en-US" sz="2400" b="1" dirty="0" err="1"/>
              <a:t>qo’llaniladigan</a:t>
            </a:r>
            <a:r>
              <a:rPr lang="en-US" sz="2400" b="1" dirty="0"/>
              <a:t> </a:t>
            </a:r>
            <a:r>
              <a:rPr lang="en-US" sz="2400" b="1" dirty="0" err="1"/>
              <a:t>tushunchalardan</a:t>
            </a:r>
            <a:r>
              <a:rPr lang="en-US" sz="2400" b="1" dirty="0"/>
              <a:t> </a:t>
            </a:r>
            <a:r>
              <a:rPr lang="en-US" sz="2400" b="1" dirty="0" err="1"/>
              <a:t>hisoblanadi</a:t>
            </a:r>
            <a:r>
              <a:rPr lang="en-US" sz="2400" b="1" dirty="0"/>
              <a:t>.</a:t>
            </a:r>
            <a:endParaRPr lang="ru-RU" sz="2400" dirty="0"/>
          </a:p>
          <a:p>
            <a:r>
              <a:rPr lang="en-US" dirty="0"/>
              <a:t> </a:t>
            </a:r>
            <a:endParaRPr lang="ru-RU" dirty="0"/>
          </a:p>
          <a:p>
            <a:r>
              <a:rPr lang="en-US" dirty="0"/>
              <a:t> </a:t>
            </a:r>
            <a:endParaRPr lang="ru-RU" dirty="0"/>
          </a:p>
        </p:txBody>
      </p:sp>
    </p:spTree>
    <p:extLst>
      <p:ext uri="{BB962C8B-B14F-4D97-AF65-F5344CB8AC3E}">
        <p14:creationId xmlns:p14="http://schemas.microsoft.com/office/powerpoint/2010/main" val="25517557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4600" y="4724400"/>
            <a:ext cx="7772400" cy="914400"/>
          </a:xfrm>
          <a:solidFill>
            <a:schemeClr val="accent1">
              <a:lumMod val="40000"/>
              <a:lumOff val="60000"/>
            </a:schemeClr>
          </a:solidFill>
        </p:spPr>
        <p:txBody>
          <a:bodyPr>
            <a:normAutofit fontScale="90000"/>
          </a:bodyPr>
          <a:lstStyle/>
          <a:p>
            <a:r>
              <a:rPr lang="uz-Latn-UZ" sz="2800" dirty="0">
                <a:solidFill>
                  <a:srgbClr val="7030A0"/>
                </a:solidFill>
                <a:latin typeface="Times New Roman" panose="02020603050405020304" pitchFamily="18" charset="0"/>
                <a:cs typeface="Times New Roman" panose="02020603050405020304" pitchFamily="18" charset="0"/>
              </a:rPr>
              <a:t>1-chizma. O‘rtacha miqdorlarning muhim xususiyatlari.</a:t>
            </a:r>
            <a:endParaRPr lang="ru-RU" sz="2800" dirty="0">
              <a:solidFill>
                <a:srgbClr val="7030A0"/>
              </a:solidFill>
              <a:latin typeface="Times New Roman" panose="02020603050405020304" pitchFamily="18" charset="0"/>
              <a:cs typeface="Times New Roman" panose="02020603050405020304" pitchFamily="18" charset="0"/>
            </a:endParaRPr>
          </a:p>
        </p:txBody>
      </p:sp>
      <p:grpSp>
        <p:nvGrpSpPr>
          <p:cNvPr id="4" name="Группа 3"/>
          <p:cNvGrpSpPr>
            <a:grpSpLocks/>
          </p:cNvGrpSpPr>
          <p:nvPr/>
        </p:nvGrpSpPr>
        <p:grpSpPr bwMode="auto">
          <a:xfrm>
            <a:off x="1981200" y="1371600"/>
            <a:ext cx="8153400" cy="2514600"/>
            <a:chOff x="1601" y="12552"/>
            <a:chExt cx="9700" cy="2244"/>
          </a:xfrm>
          <a:solidFill>
            <a:schemeClr val="bg2">
              <a:lumMod val="60000"/>
              <a:lumOff val="40000"/>
            </a:schemeClr>
          </a:solidFill>
        </p:grpSpPr>
        <p:sp>
          <p:nvSpPr>
            <p:cNvPr id="5" name="Text Box 16"/>
            <p:cNvSpPr txBox="1">
              <a:spLocks noChangeArrowheads="1"/>
            </p:cNvSpPr>
            <p:nvPr/>
          </p:nvSpPr>
          <p:spPr bwMode="auto">
            <a:xfrm>
              <a:off x="3414" y="12552"/>
              <a:ext cx="5983" cy="748"/>
            </a:xfrm>
            <a:prstGeom prst="rect">
              <a:avLst/>
            </a:prstGeom>
            <a:grpFill/>
            <a:ln w="9525">
              <a:solidFill>
                <a:srgbClr val="000000"/>
              </a:solidFill>
              <a:miter lim="800000"/>
              <a:headEnd/>
              <a:tailEnd/>
            </a:ln>
            <a:extLst/>
          </p:spPr>
          <p:txBody>
            <a:bodyPr rot="0" vert="horz" wrap="square" lIns="91440" tIns="45720" rIns="91440" bIns="45720" anchor="t" anchorCtr="0" upright="1">
              <a:noAutofit/>
            </a:bodyPr>
            <a:lstStyle/>
            <a:p>
              <a:pPr algn="ctr"/>
              <a:r>
                <a:rPr lang="uz-Latn-UZ" sz="2800" dirty="0">
                  <a:solidFill>
                    <a:srgbClr val="0000FF"/>
                  </a:solidFill>
                  <a:latin typeface="Times New Roman" panose="02020603050405020304" pitchFamily="18" charset="0"/>
                  <a:ea typeface="Times New Roman" panose="02020603050405020304" pitchFamily="18" charset="0"/>
                </a:rPr>
                <a:t>O‘rtacha miqdorlarining asosiy xossalari</a:t>
              </a:r>
              <a:endParaRPr lang="ru-RU" sz="1600" dirty="0">
                <a:solidFill>
                  <a:srgbClr val="0000FF"/>
                </a:solidFill>
                <a:latin typeface="Times New Roman" panose="02020603050405020304" pitchFamily="18" charset="0"/>
                <a:ea typeface="Times New Roman" panose="02020603050405020304" pitchFamily="18" charset="0"/>
              </a:endParaRPr>
            </a:p>
          </p:txBody>
        </p:sp>
        <p:sp>
          <p:nvSpPr>
            <p:cNvPr id="6" name="Text Box 17"/>
            <p:cNvSpPr txBox="1">
              <a:spLocks noChangeArrowheads="1"/>
            </p:cNvSpPr>
            <p:nvPr/>
          </p:nvSpPr>
          <p:spPr bwMode="auto">
            <a:xfrm>
              <a:off x="1601" y="13844"/>
              <a:ext cx="2900" cy="952"/>
            </a:xfrm>
            <a:prstGeom prst="rect">
              <a:avLst/>
            </a:prstGeom>
            <a:grpFill/>
            <a:ln w="9525">
              <a:solidFill>
                <a:srgbClr val="000000"/>
              </a:solidFill>
              <a:miter lim="800000"/>
              <a:headEnd/>
              <a:tailEnd/>
            </a:ln>
            <a:extLst/>
          </p:spPr>
          <p:txBody>
            <a:bodyPr rot="0" vert="horz" wrap="square" lIns="91440" tIns="45720" rIns="91440" bIns="45720" anchor="t" anchorCtr="0" upright="1">
              <a:noAutofit/>
            </a:bodyPr>
            <a:lstStyle/>
            <a:p>
              <a:pPr algn="ctr"/>
              <a:r>
                <a:rPr lang="uz-Latn-UZ" sz="2800" dirty="0">
                  <a:solidFill>
                    <a:srgbClr val="0000FF"/>
                  </a:solidFill>
                  <a:latin typeface="Times New Roman" panose="02020603050405020304" pitchFamily="18" charset="0"/>
                  <a:ea typeface="Times New Roman" panose="02020603050405020304" pitchFamily="18" charset="0"/>
                </a:rPr>
                <a:t>umumlashtirib</a:t>
              </a:r>
              <a:endParaRPr lang="ru-RU" dirty="0">
                <a:solidFill>
                  <a:srgbClr val="0000FF"/>
                </a:solidFill>
                <a:latin typeface="Times New Roman" panose="02020603050405020304" pitchFamily="18" charset="0"/>
                <a:ea typeface="Times New Roman" panose="02020603050405020304" pitchFamily="18" charset="0"/>
              </a:endParaRPr>
            </a:p>
            <a:p>
              <a:pPr algn="ctr"/>
              <a:r>
                <a:rPr lang="uz-Latn-UZ" sz="2800" dirty="0">
                  <a:solidFill>
                    <a:srgbClr val="0000FF"/>
                  </a:solidFill>
                  <a:latin typeface="Times New Roman" panose="02020603050405020304" pitchFamily="18" charset="0"/>
                  <a:ea typeface="Times New Roman" panose="02020603050405020304" pitchFamily="18" charset="0"/>
                </a:rPr>
                <a:t>ta’riflash</a:t>
              </a:r>
              <a:endParaRPr lang="ru-RU" dirty="0">
                <a:solidFill>
                  <a:srgbClr val="0000FF"/>
                </a:solidFill>
                <a:latin typeface="Times New Roman" panose="02020603050405020304" pitchFamily="18" charset="0"/>
                <a:ea typeface="Times New Roman" panose="02020603050405020304" pitchFamily="18" charset="0"/>
              </a:endParaRPr>
            </a:p>
          </p:txBody>
        </p:sp>
        <p:sp>
          <p:nvSpPr>
            <p:cNvPr id="7" name="Text Box 18"/>
            <p:cNvSpPr txBox="1">
              <a:spLocks noChangeArrowheads="1"/>
            </p:cNvSpPr>
            <p:nvPr/>
          </p:nvSpPr>
          <p:spPr bwMode="auto">
            <a:xfrm>
              <a:off x="5001" y="13844"/>
              <a:ext cx="2900" cy="952"/>
            </a:xfrm>
            <a:prstGeom prst="rect">
              <a:avLst/>
            </a:prstGeom>
            <a:grpFill/>
            <a:ln w="9525">
              <a:solidFill>
                <a:srgbClr val="000000"/>
              </a:solidFill>
              <a:miter lim="800000"/>
              <a:headEnd/>
              <a:tailEnd/>
            </a:ln>
            <a:extLst/>
          </p:spPr>
          <p:txBody>
            <a:bodyPr rot="0" vert="horz" wrap="square" lIns="91440" tIns="45720" rIns="91440" bIns="45720" anchor="t" anchorCtr="0" upright="1">
              <a:noAutofit/>
            </a:bodyPr>
            <a:lstStyle/>
            <a:p>
              <a:pPr algn="ctr"/>
              <a:r>
                <a:rPr lang="uz-Latn-UZ" sz="2400">
                  <a:solidFill>
                    <a:srgbClr val="0000FF"/>
                  </a:solidFill>
                  <a:latin typeface="Times New Roman" panose="02020603050405020304" pitchFamily="18" charset="0"/>
                  <a:ea typeface="Times New Roman" panose="02020603050405020304" pitchFamily="18" charset="0"/>
                </a:rPr>
                <a:t>ayrimlik, xususiylikdan chetlanish</a:t>
              </a:r>
              <a:endParaRPr lang="ru-RU" sz="1600">
                <a:solidFill>
                  <a:srgbClr val="0000FF"/>
                </a:solidFill>
                <a:latin typeface="Times New Roman" panose="02020603050405020304" pitchFamily="18" charset="0"/>
                <a:ea typeface="Times New Roman" panose="02020603050405020304" pitchFamily="18" charset="0"/>
              </a:endParaRPr>
            </a:p>
          </p:txBody>
        </p:sp>
        <p:sp>
          <p:nvSpPr>
            <p:cNvPr id="8" name="Text Box 19"/>
            <p:cNvSpPr txBox="1">
              <a:spLocks noChangeArrowheads="1"/>
            </p:cNvSpPr>
            <p:nvPr/>
          </p:nvSpPr>
          <p:spPr bwMode="auto">
            <a:xfrm>
              <a:off x="8401" y="13844"/>
              <a:ext cx="2900" cy="952"/>
            </a:xfrm>
            <a:prstGeom prst="rect">
              <a:avLst/>
            </a:prstGeom>
            <a:grpFill/>
            <a:ln w="9525">
              <a:solidFill>
                <a:srgbClr val="000000"/>
              </a:solidFill>
              <a:miter lim="800000"/>
              <a:headEnd/>
              <a:tailEnd/>
            </a:ln>
            <a:extLst/>
          </p:spPr>
          <p:txBody>
            <a:bodyPr rot="0" vert="horz" wrap="square" lIns="91440" tIns="45720" rIns="91440" bIns="45720" anchor="t" anchorCtr="0" upright="1">
              <a:noAutofit/>
            </a:bodyPr>
            <a:lstStyle/>
            <a:p>
              <a:pPr algn="ctr"/>
              <a:r>
                <a:rPr lang="uz-Latn-UZ" sz="2000">
                  <a:solidFill>
                    <a:srgbClr val="0000FF"/>
                  </a:solidFill>
                  <a:latin typeface="Times New Roman" panose="02020603050405020304" pitchFamily="18" charset="0"/>
                  <a:ea typeface="Times New Roman" panose="02020603050405020304" pitchFamily="18" charset="0"/>
                </a:rPr>
                <a:t>qonuniyatlarni</a:t>
              </a:r>
              <a:endParaRPr lang="ru-RU" sz="1400">
                <a:solidFill>
                  <a:srgbClr val="0000FF"/>
                </a:solidFill>
                <a:latin typeface="Times New Roman" panose="02020603050405020304" pitchFamily="18" charset="0"/>
                <a:ea typeface="Times New Roman" panose="02020603050405020304" pitchFamily="18" charset="0"/>
              </a:endParaRPr>
            </a:p>
            <a:p>
              <a:pPr algn="ctr"/>
              <a:r>
                <a:rPr lang="uz-Latn-UZ" sz="2000">
                  <a:solidFill>
                    <a:srgbClr val="0000FF"/>
                  </a:solidFill>
                  <a:latin typeface="Times New Roman" panose="02020603050405020304" pitchFamily="18" charset="0"/>
                  <a:ea typeface="Times New Roman" panose="02020603050405020304" pitchFamily="18" charset="0"/>
                </a:rPr>
                <a:t>yuzaga chiqishini ifodalash</a:t>
              </a:r>
              <a:endParaRPr lang="ru-RU" sz="1400">
                <a:solidFill>
                  <a:srgbClr val="0000FF"/>
                </a:solidFill>
                <a:latin typeface="Times New Roman" panose="02020603050405020304" pitchFamily="18" charset="0"/>
                <a:ea typeface="Times New Roman" panose="02020603050405020304" pitchFamily="18" charset="0"/>
              </a:endParaRPr>
            </a:p>
          </p:txBody>
        </p:sp>
        <p:cxnSp>
          <p:nvCxnSpPr>
            <p:cNvPr id="9" name="Line 20"/>
            <p:cNvCxnSpPr>
              <a:cxnSpLocks noChangeShapeType="1"/>
            </p:cNvCxnSpPr>
            <p:nvPr/>
          </p:nvCxnSpPr>
          <p:spPr bwMode="auto">
            <a:xfrm>
              <a:off x="3001" y="13572"/>
              <a:ext cx="6800" cy="0"/>
            </a:xfrm>
            <a:prstGeom prst="line">
              <a:avLst/>
            </a:prstGeom>
            <a:grpFill/>
            <a:ln w="9525">
              <a:solidFill>
                <a:srgbClr val="000000"/>
              </a:solidFill>
              <a:round/>
              <a:headEnd/>
              <a:tailEnd/>
            </a:ln>
            <a:extLst/>
          </p:spPr>
        </p:cxnSp>
        <p:cxnSp>
          <p:nvCxnSpPr>
            <p:cNvPr id="10" name="Line 21"/>
            <p:cNvCxnSpPr>
              <a:cxnSpLocks noChangeShapeType="1"/>
            </p:cNvCxnSpPr>
            <p:nvPr/>
          </p:nvCxnSpPr>
          <p:spPr bwMode="auto">
            <a:xfrm>
              <a:off x="6401" y="13300"/>
              <a:ext cx="0" cy="272"/>
            </a:xfrm>
            <a:prstGeom prst="line">
              <a:avLst/>
            </a:prstGeom>
            <a:grpFill/>
            <a:ln w="9525">
              <a:solidFill>
                <a:srgbClr val="000000"/>
              </a:solidFill>
              <a:round/>
              <a:headEnd/>
              <a:tailEnd/>
            </a:ln>
            <a:extLst/>
          </p:spPr>
        </p:cxnSp>
        <p:cxnSp>
          <p:nvCxnSpPr>
            <p:cNvPr id="11" name="Line 22"/>
            <p:cNvCxnSpPr>
              <a:cxnSpLocks noChangeShapeType="1"/>
            </p:cNvCxnSpPr>
            <p:nvPr/>
          </p:nvCxnSpPr>
          <p:spPr bwMode="auto">
            <a:xfrm>
              <a:off x="3001" y="13572"/>
              <a:ext cx="0" cy="272"/>
            </a:xfrm>
            <a:prstGeom prst="line">
              <a:avLst/>
            </a:prstGeom>
            <a:grpFill/>
            <a:ln w="9525">
              <a:solidFill>
                <a:srgbClr val="000000"/>
              </a:solidFill>
              <a:round/>
              <a:headEnd/>
              <a:tailEnd/>
            </a:ln>
            <a:extLst/>
          </p:spPr>
        </p:cxnSp>
        <p:cxnSp>
          <p:nvCxnSpPr>
            <p:cNvPr id="12" name="Line 23"/>
            <p:cNvCxnSpPr>
              <a:cxnSpLocks noChangeShapeType="1"/>
            </p:cNvCxnSpPr>
            <p:nvPr/>
          </p:nvCxnSpPr>
          <p:spPr bwMode="auto">
            <a:xfrm>
              <a:off x="6401" y="13572"/>
              <a:ext cx="0" cy="272"/>
            </a:xfrm>
            <a:prstGeom prst="line">
              <a:avLst/>
            </a:prstGeom>
            <a:grpFill/>
            <a:ln w="9525">
              <a:solidFill>
                <a:srgbClr val="000000"/>
              </a:solidFill>
              <a:round/>
              <a:headEnd/>
              <a:tailEnd/>
            </a:ln>
            <a:extLst/>
          </p:spPr>
        </p:cxnSp>
        <p:cxnSp>
          <p:nvCxnSpPr>
            <p:cNvPr id="13" name="Line 24"/>
            <p:cNvCxnSpPr>
              <a:cxnSpLocks noChangeShapeType="1"/>
            </p:cNvCxnSpPr>
            <p:nvPr/>
          </p:nvCxnSpPr>
          <p:spPr bwMode="auto">
            <a:xfrm>
              <a:off x="9801" y="13572"/>
              <a:ext cx="0" cy="272"/>
            </a:xfrm>
            <a:prstGeom prst="line">
              <a:avLst/>
            </a:prstGeom>
            <a:grpFill/>
            <a:ln w="9525">
              <a:solidFill>
                <a:srgbClr val="000000"/>
              </a:solidFill>
              <a:round/>
              <a:headEnd/>
              <a:tailEnd/>
            </a:ln>
            <a:extLst/>
          </p:spPr>
        </p:cxnSp>
      </p:grpSp>
    </p:spTree>
    <p:extLst>
      <p:ext uri="{BB962C8B-B14F-4D97-AF65-F5344CB8AC3E}">
        <p14:creationId xmlns:p14="http://schemas.microsoft.com/office/powerpoint/2010/main" val="2897329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2"/>
          <p:cNvSpPr txBox="1">
            <a:spLocks noChangeArrowheads="1"/>
          </p:cNvSpPr>
          <p:nvPr/>
        </p:nvSpPr>
        <p:spPr bwMode="auto">
          <a:xfrm>
            <a:off x="2609601" y="740052"/>
            <a:ext cx="7543800" cy="984885"/>
          </a:xfrm>
          <a:prstGeom prst="rect">
            <a:avLst/>
          </a:prstGeom>
          <a:solidFill>
            <a:schemeClr val="accent4">
              <a:lumMod val="40000"/>
              <a:lumOff val="60000"/>
            </a:schemeClr>
          </a:solid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uz-Cyrl-UZ" sz="2000" b="1" dirty="0"/>
              <a:t>O’rtacha miqdorlarni hisoblashda quyidagi asosiy qoidalarga rioya qilish lozim.</a:t>
            </a:r>
            <a:endParaRPr lang="ru-RU" sz="2000" dirty="0"/>
          </a:p>
          <a:p>
            <a:r>
              <a:rPr lang="ru-RU" dirty="0"/>
              <a:t> </a:t>
            </a:r>
          </a:p>
        </p:txBody>
      </p:sp>
      <p:sp>
        <p:nvSpPr>
          <p:cNvPr id="4" name="TextBox 3"/>
          <p:cNvSpPr txBox="1"/>
          <p:nvPr/>
        </p:nvSpPr>
        <p:spPr>
          <a:xfrm>
            <a:off x="2381002" y="2832932"/>
            <a:ext cx="8001000" cy="369332"/>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marL="285750" indent="-285750" algn="just">
              <a:buFont typeface="Wingdings" panose="05000000000000000000" pitchFamily="2" charset="2"/>
              <a:buChar char="Ø"/>
              <a:defRPr/>
            </a:pPr>
            <a:endParaRPr lang="uz-Cyrl-UZ" dirty="0">
              <a:latin typeface="Times New Roman" panose="02020603050405020304" pitchFamily="18" charset="0"/>
              <a:cs typeface="Times New Roman" panose="02020603050405020304" pitchFamily="18" charset="0"/>
            </a:endParaRPr>
          </a:p>
        </p:txBody>
      </p:sp>
      <p:sp>
        <p:nvSpPr>
          <p:cNvPr id="5" name="TextBox 4"/>
          <p:cNvSpPr txBox="1"/>
          <p:nvPr/>
        </p:nvSpPr>
        <p:spPr>
          <a:xfrm>
            <a:off x="723331" y="4092890"/>
            <a:ext cx="11204811" cy="175432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uz-Cyrl-UZ" dirty="0"/>
              <a:t>2. O’rtacha miqdorlar etarli darajada ulkan bo’lgan bir turdagi ommaviy to’plamlar uchun hisoblanishi kerak. Aynan shu qoidaga asoslanib hisoblangan o’rtacha o’rganilayotgan hodisaning tub mohiyatini to’liq ochib bera oladi. </a:t>
            </a:r>
            <a:endParaRPr lang="ru-RU" dirty="0"/>
          </a:p>
          <a:p>
            <a:r>
              <a:rPr lang="uz-Cyrl-UZ" dirty="0"/>
              <a:t>    Chunki o’rganilayotgan to’plam qancha katta bo’lsa, o’rtacha natijaga salbiy ta’sir qiluvchi tasodifiy omillar ta’siri shuncha kamayib boradi.Shu sababli o’rtacha miqdorlar ulkan sonlar qonuniga bo’ysinadi.</a:t>
            </a:r>
            <a:endParaRPr lang="ru-RU" dirty="0"/>
          </a:p>
          <a:p>
            <a:r>
              <a:rPr lang="uz-Cyrl-UZ" dirty="0"/>
              <a:t> </a:t>
            </a:r>
            <a:endParaRPr lang="ru-RU" dirty="0"/>
          </a:p>
        </p:txBody>
      </p:sp>
      <p:sp>
        <p:nvSpPr>
          <p:cNvPr id="2" name="Прямоугольник 1"/>
          <p:cNvSpPr/>
          <p:nvPr/>
        </p:nvSpPr>
        <p:spPr>
          <a:xfrm>
            <a:off x="723331" y="1942306"/>
            <a:ext cx="11204812" cy="1938992"/>
          </a:xfrm>
          <a:prstGeom prst="rect">
            <a:avLst/>
          </a:prstGeom>
          <a:solidFill>
            <a:schemeClr val="accent6">
              <a:lumMod val="40000"/>
              <a:lumOff val="60000"/>
            </a:schemeClr>
          </a:solidFill>
        </p:spPr>
        <p:txBody>
          <a:bodyPr wrap="square">
            <a:spAutoFit/>
          </a:bodyPr>
          <a:lstStyle/>
          <a:p>
            <a:r>
              <a:rPr lang="uz-Cyrl-UZ" sz="2400" dirty="0">
                <a:solidFill>
                  <a:srgbClr val="0070C0"/>
                </a:solidFill>
                <a:latin typeface="Times New Roman" panose="02020603050405020304" pitchFamily="18" charset="0"/>
                <a:cs typeface="Times New Roman" panose="02020603050405020304" pitchFamily="18" charset="0"/>
              </a:rPr>
              <a:t>1. O’rtalashtirilayotgan yakka miqdorlar bir xil turdagi to’plamga xos bo’lishi va mohiyatlari jihatdan tubdan farq qilmasliklari shart, miqdoran esa bir biridan tafovutda bo’lib, ularning soni etarlicha ko’p bo’lishi lozim. Agar o’rtacha mohiyati jihatidan tubdan farq qiluvchi yakka miqdorlar bo’yicha hisoblansa, u holda bu o’rtacha o’z mazmunini mutlaqo yo’qotadi va qalbaki ko’rsatkichga aylanadi</a:t>
            </a:r>
            <a:r>
              <a:rPr lang="uz-Cyrl-UZ" sz="2400" dirty="0" smtClean="0">
                <a:solidFill>
                  <a:srgbClr val="0070C0"/>
                </a:solidFill>
                <a:latin typeface="Times New Roman" panose="02020603050405020304" pitchFamily="18" charset="0"/>
                <a:cs typeface="Times New Roman" panose="02020603050405020304" pitchFamily="18" charset="0"/>
              </a:rPr>
              <a:t>;</a:t>
            </a:r>
            <a:endParaRPr lang="ru-RU" sz="24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5626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p:cNvSpPr>
            <a:spLocks noGrp="1"/>
          </p:cNvSpPr>
          <p:nvPr>
            <p:ph type="title"/>
          </p:nvPr>
        </p:nvSpPr>
        <p:spPr/>
        <p:txBody>
          <a:bodyPr anchor="ctr"/>
          <a:lstStyle/>
          <a:p>
            <a:r>
              <a:rPr lang="uz-Cyrl-UZ" b="1" dirty="0"/>
              <a:t>Statistikada o’rtacha miqdorlarning turli shakllari mavjud:</a:t>
            </a:r>
            <a:endParaRPr lang="ru-RU" dirty="0"/>
          </a:p>
        </p:txBody>
      </p:sp>
      <p:sp>
        <p:nvSpPr>
          <p:cNvPr id="3" name="Объект 2"/>
          <p:cNvSpPr>
            <a:spLocks noGrp="1"/>
          </p:cNvSpPr>
          <p:nvPr>
            <p:ph idx="1"/>
          </p:nvPr>
        </p:nvSpPr>
        <p:spPr>
          <a:solidFill>
            <a:schemeClr val="bg2">
              <a:lumMod val="20000"/>
              <a:lumOff val="80000"/>
            </a:schemeClr>
          </a:solidFill>
        </p:spPr>
        <p:txBody>
          <a:bodyPr/>
          <a:lstStyle/>
          <a:p>
            <a:pPr lvl="0"/>
            <a:r>
              <a:rPr lang="uz-Cyrl-UZ" sz="3200" b="1" dirty="0">
                <a:solidFill>
                  <a:srgbClr val="7030A0"/>
                </a:solidFill>
              </a:rPr>
              <a:t>O’rtacha arifmetik;</a:t>
            </a:r>
            <a:endParaRPr lang="ru-RU" sz="3200" dirty="0">
              <a:solidFill>
                <a:srgbClr val="7030A0"/>
              </a:solidFill>
            </a:endParaRPr>
          </a:p>
          <a:p>
            <a:pPr lvl="0"/>
            <a:r>
              <a:rPr lang="uz-Cyrl-UZ" sz="3200" b="1" dirty="0">
                <a:solidFill>
                  <a:srgbClr val="7030A0"/>
                </a:solidFill>
              </a:rPr>
              <a:t>O’rtacha garmonik;</a:t>
            </a:r>
            <a:endParaRPr lang="ru-RU" sz="3200" dirty="0">
              <a:solidFill>
                <a:srgbClr val="7030A0"/>
              </a:solidFill>
            </a:endParaRPr>
          </a:p>
          <a:p>
            <a:pPr lvl="0"/>
            <a:r>
              <a:rPr lang="uz-Cyrl-UZ" sz="3200" b="1" dirty="0">
                <a:solidFill>
                  <a:srgbClr val="7030A0"/>
                </a:solidFill>
              </a:rPr>
              <a:t>O’rtacha xronologik;</a:t>
            </a:r>
            <a:endParaRPr lang="ru-RU" sz="3200" dirty="0">
              <a:solidFill>
                <a:srgbClr val="7030A0"/>
              </a:solidFill>
            </a:endParaRPr>
          </a:p>
          <a:p>
            <a:pPr lvl="0"/>
            <a:r>
              <a:rPr lang="uz-Cyrl-UZ" sz="3200" b="1" dirty="0">
                <a:solidFill>
                  <a:srgbClr val="7030A0"/>
                </a:solidFill>
              </a:rPr>
              <a:t>O’rtacha kvadratik;</a:t>
            </a:r>
            <a:endParaRPr lang="ru-RU" sz="3200" dirty="0">
              <a:solidFill>
                <a:srgbClr val="7030A0"/>
              </a:solidFill>
            </a:endParaRPr>
          </a:p>
          <a:p>
            <a:r>
              <a:rPr lang="uz-Cyrl-UZ" sz="3200" b="1" dirty="0">
                <a:solidFill>
                  <a:srgbClr val="7030A0"/>
                </a:solidFill>
              </a:rPr>
              <a:t>O’rtacha </a:t>
            </a:r>
            <a:r>
              <a:rPr lang="uz-Cyrl-UZ" sz="3200" b="1" dirty="0" smtClean="0">
                <a:solidFill>
                  <a:srgbClr val="7030A0"/>
                </a:solidFill>
              </a:rPr>
              <a:t>geometrik</a:t>
            </a:r>
            <a:r>
              <a:rPr lang="uz-Cyrl-UZ" dirty="0" smtClean="0">
                <a:latin typeface="Times New Roman" panose="02020603050405020304" pitchFamily="18" charset="0"/>
                <a:cs typeface="Times New Roman" panose="02020603050405020304" pitchFamily="18" charset="0"/>
              </a:rPr>
              <a:t>.</a:t>
            </a:r>
            <a:endParaRPr lang="uz-Cyrl-U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43585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20000" t="41667" r="13529" b="10416"/>
          <a:stretch/>
        </p:blipFill>
        <p:spPr>
          <a:xfrm>
            <a:off x="1752599" y="838200"/>
            <a:ext cx="9615985" cy="5105400"/>
          </a:xfrm>
          <a:prstGeom prst="rect">
            <a:avLst/>
          </a:prstGeom>
          <a:solidFill>
            <a:schemeClr val="accent5">
              <a:lumMod val="90000"/>
            </a:schemeClr>
          </a:solidFill>
        </p:spPr>
      </p:pic>
      <p:sp>
        <p:nvSpPr>
          <p:cNvPr id="3" name="Прямоугольник 2"/>
          <p:cNvSpPr/>
          <p:nvPr/>
        </p:nvSpPr>
        <p:spPr>
          <a:xfrm>
            <a:off x="4305300" y="376536"/>
            <a:ext cx="3505200" cy="461665"/>
          </a:xfrm>
          <a:prstGeom prst="rect">
            <a:avLst/>
          </a:prstGeom>
          <a:solidFill>
            <a:schemeClr val="accent5">
              <a:lumMod val="90000"/>
            </a:schemeClr>
          </a:solidFill>
        </p:spPr>
        <p:txBody>
          <a:bodyPr wrap="square">
            <a:spAutoFit/>
          </a:bodyPr>
          <a:lstStyle/>
          <a:p>
            <a:pPr algn="ctr"/>
            <a:r>
              <a:rPr lang="uz-Latn-UZ" sz="2400" b="1" dirty="0">
                <a:solidFill>
                  <a:srgbClr val="0000FF"/>
                </a:solidFill>
                <a:latin typeface="Times New Roman" panose="02020603050405020304" pitchFamily="18" charset="0"/>
                <a:ea typeface="Times New Roman" panose="02020603050405020304" pitchFamily="18" charset="0"/>
              </a:rPr>
              <a:t>Oddiy arifmetik o‘rtacha </a:t>
            </a:r>
            <a:endParaRPr lang="ru-RU" sz="1400" dirty="0">
              <a:solidFill>
                <a:srgbClr val="0000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21564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24585" y="245661"/>
            <a:ext cx="6919415" cy="800219"/>
          </a:xfrm>
          <a:prstGeom prst="rect">
            <a:avLst/>
          </a:prstGeom>
        </p:spPr>
        <p:txBody>
          <a:bodyPr wrap="square">
            <a:spAutoFit/>
          </a:bodyPr>
          <a:lstStyle/>
          <a:p>
            <a:pPr algn="ctr">
              <a:spcAft>
                <a:spcPts val="0"/>
              </a:spcAft>
            </a:pPr>
            <a:r>
              <a:rPr lang="en-US" sz="2800" b="1" dirty="0" smtClean="0">
                <a:solidFill>
                  <a:srgbClr val="FF0000"/>
                </a:solidFill>
                <a:latin typeface="Times New Roman" panose="02020603050405020304" pitchFamily="18" charset="0"/>
                <a:ea typeface="Times New Roman" panose="02020603050405020304" pitchFamily="18" charset="0"/>
              </a:rPr>
              <a:t>MUSTAHKAMLASH </a:t>
            </a:r>
            <a:r>
              <a:rPr lang="en-US" sz="2800" b="1" dirty="0">
                <a:solidFill>
                  <a:srgbClr val="FF0000"/>
                </a:solidFill>
                <a:latin typeface="Times New Roman" panose="02020603050405020304" pitchFamily="18" charset="0"/>
                <a:ea typeface="Times New Roman" panose="02020603050405020304" pitchFamily="18" charset="0"/>
              </a:rPr>
              <a:t>UCHUN MASALA</a:t>
            </a:r>
            <a:endParaRPr lang="ru-RU" sz="2800" b="1" dirty="0">
              <a:solidFill>
                <a:srgbClr val="FF0000"/>
              </a:solidFill>
              <a:latin typeface="Times New Roman" panose="02020603050405020304" pitchFamily="18" charset="0"/>
              <a:ea typeface="Times New Roman" panose="02020603050405020304" pitchFamily="18" charset="0"/>
            </a:endParaRPr>
          </a:p>
          <a:p>
            <a:pPr>
              <a:spcAft>
                <a:spcPts val="0"/>
              </a:spcAft>
            </a:pPr>
            <a:r>
              <a:rPr lang="en-US" dirty="0">
                <a:latin typeface="Times New Roman" panose="02020603050405020304" pitchFamily="18" charset="0"/>
                <a:ea typeface="Times New Roman" panose="02020603050405020304" pitchFamily="18" charset="0"/>
              </a:rPr>
              <a:t> </a:t>
            </a:r>
            <a:endParaRPr lang="ru-RU" dirty="0">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1637731" y="1045880"/>
            <a:ext cx="9239535" cy="2554545"/>
          </a:xfrm>
          <a:prstGeom prst="rect">
            <a:avLst/>
          </a:prstGeom>
        </p:spPr>
        <p:txBody>
          <a:bodyPr wrap="square">
            <a:spAutoFit/>
          </a:bodyPr>
          <a:lstStyle/>
          <a:p>
            <a:pPr>
              <a:spcAft>
                <a:spcPts val="0"/>
              </a:spcAft>
            </a:pPr>
            <a:r>
              <a:rPr lang="en-US" sz="3200" dirty="0" err="1">
                <a:solidFill>
                  <a:srgbClr val="002060"/>
                </a:solidFill>
                <a:latin typeface="Times New Roman" panose="02020603050405020304" pitchFamily="18" charset="0"/>
                <a:ea typeface="Times New Roman" panose="02020603050405020304" pitchFamily="18" charset="0"/>
              </a:rPr>
              <a:t>Kichik</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korxonada</a:t>
            </a:r>
            <a:r>
              <a:rPr lang="en-US" sz="3200" dirty="0">
                <a:solidFill>
                  <a:srgbClr val="002060"/>
                </a:solidFill>
                <a:latin typeface="Times New Roman" panose="02020603050405020304" pitchFamily="18" charset="0"/>
                <a:ea typeface="Times New Roman" panose="02020603050405020304" pitchFamily="18" charset="0"/>
              </a:rPr>
              <a:t> 10 ta </a:t>
            </a:r>
            <a:r>
              <a:rPr lang="en-US" sz="3200" dirty="0" err="1">
                <a:solidFill>
                  <a:srgbClr val="002060"/>
                </a:solidFill>
                <a:latin typeface="Times New Roman" panose="02020603050405020304" pitchFamily="18" charset="0"/>
                <a:ea typeface="Times New Roman" panose="02020603050405020304" pitchFamily="18" charset="0"/>
              </a:rPr>
              <a:t>ishchi</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ishlidi</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va</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ular</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sentyabr</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oyida</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quyidagicha</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maosh</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olishgan</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ming</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somda</a:t>
            </a:r>
            <a:r>
              <a:rPr lang="en-US" sz="3200" dirty="0">
                <a:solidFill>
                  <a:srgbClr val="002060"/>
                </a:solidFill>
                <a:latin typeface="Times New Roman" panose="02020603050405020304" pitchFamily="18" charset="0"/>
                <a:ea typeface="Times New Roman" panose="02020603050405020304" pitchFamily="18" charset="0"/>
              </a:rPr>
              <a:t>) 3750</a:t>
            </a:r>
            <a:r>
              <a:rPr lang="en-US" sz="3200" dirty="0" smtClean="0">
                <a:solidFill>
                  <a:srgbClr val="002060"/>
                </a:solidFill>
                <a:latin typeface="Times New Roman" panose="02020603050405020304" pitchFamily="18" charset="0"/>
                <a:ea typeface="Times New Roman" panose="02020603050405020304" pitchFamily="18" charset="0"/>
              </a:rPr>
              <a:t>, 3730, 3700, 4620, 4600, 4550, 4570, 5480, 5440, 5600 </a:t>
            </a:r>
            <a:r>
              <a:rPr lang="en-US" sz="3200" dirty="0" err="1">
                <a:solidFill>
                  <a:srgbClr val="002060"/>
                </a:solidFill>
                <a:latin typeface="Times New Roman" panose="02020603050405020304" pitchFamily="18" charset="0"/>
                <a:ea typeface="Times New Roman" panose="02020603050405020304" pitchFamily="18" charset="0"/>
              </a:rPr>
              <a:t>bo’lsa</a:t>
            </a:r>
            <a:r>
              <a:rPr lang="en-US" sz="3200" dirty="0">
                <a:solidFill>
                  <a:srgbClr val="002060"/>
                </a:solidFill>
                <a:latin typeface="Times New Roman" panose="02020603050405020304" pitchFamily="18" charset="0"/>
                <a:ea typeface="Times New Roman" panose="02020603050405020304" pitchFamily="18" charset="0"/>
              </a:rPr>
              <a:t> ,u </a:t>
            </a:r>
            <a:r>
              <a:rPr lang="en-US" sz="3200" dirty="0" err="1">
                <a:solidFill>
                  <a:srgbClr val="002060"/>
                </a:solidFill>
                <a:latin typeface="Times New Roman" panose="02020603050405020304" pitchFamily="18" charset="0"/>
                <a:ea typeface="Times New Roman" panose="02020603050405020304" pitchFamily="18" charset="0"/>
              </a:rPr>
              <a:t>holda</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bir</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ishchi</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bir</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oyda</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o’rtacha</a:t>
            </a:r>
            <a:r>
              <a:rPr lang="en-US" sz="3200" dirty="0">
                <a:solidFill>
                  <a:srgbClr val="002060"/>
                </a:solidFill>
                <a:latin typeface="Times New Roman" panose="02020603050405020304" pitchFamily="18" charset="0"/>
                <a:ea typeface="Times New Roman" panose="02020603050405020304" pitchFamily="18" charset="0"/>
              </a:rPr>
              <a:t> ? </a:t>
            </a:r>
            <a:r>
              <a:rPr lang="en-US" sz="3200" dirty="0" err="1">
                <a:solidFill>
                  <a:srgbClr val="002060"/>
                </a:solidFill>
                <a:latin typeface="Times New Roman" panose="02020603050405020304" pitchFamily="18" charset="0"/>
                <a:ea typeface="Times New Roman" panose="02020603050405020304" pitchFamily="18" charset="0"/>
              </a:rPr>
              <a:t>maosh</a:t>
            </a:r>
            <a:r>
              <a:rPr lang="en-US" sz="3200" dirty="0">
                <a:solidFill>
                  <a:srgbClr val="002060"/>
                </a:solidFill>
                <a:latin typeface="Times New Roman" panose="02020603050405020304" pitchFamily="18" charset="0"/>
                <a:ea typeface="Times New Roman" panose="02020603050405020304" pitchFamily="18" charset="0"/>
              </a:rPr>
              <a:t> </a:t>
            </a:r>
            <a:r>
              <a:rPr lang="en-US" sz="3200" dirty="0" err="1">
                <a:solidFill>
                  <a:srgbClr val="002060"/>
                </a:solidFill>
                <a:latin typeface="Times New Roman" panose="02020603050405020304" pitchFamily="18" charset="0"/>
                <a:ea typeface="Times New Roman" panose="02020603050405020304" pitchFamily="18" charset="0"/>
              </a:rPr>
              <a:t>oladi</a:t>
            </a:r>
            <a:r>
              <a:rPr lang="en-US" sz="3200" dirty="0">
                <a:solidFill>
                  <a:srgbClr val="002060"/>
                </a:solidFill>
                <a:latin typeface="Times New Roman" panose="02020603050405020304" pitchFamily="18" charset="0"/>
                <a:ea typeface="Times New Roman" panose="02020603050405020304" pitchFamily="18" charset="0"/>
              </a:rPr>
              <a:t>?</a:t>
            </a:r>
            <a:endParaRPr lang="ru-RU" sz="3200" dirty="0">
              <a:solidFill>
                <a:srgbClr val="002060"/>
              </a:solidFill>
              <a:effectLst/>
              <a:latin typeface="Times New Roman" panose="02020603050405020304" pitchFamily="18" charset="0"/>
              <a:ea typeface="Times New Roman" panose="02020603050405020304" pitchFamily="18" charset="0"/>
            </a:endParaRPr>
          </a:p>
        </p:txBody>
      </p:sp>
      <p:pic>
        <p:nvPicPr>
          <p:cNvPr id="7" name="Рисунок 6"/>
          <p:cNvPicPr>
            <a:picLocks noChangeAspect="1"/>
          </p:cNvPicPr>
          <p:nvPr/>
        </p:nvPicPr>
        <p:blipFill rotWithShape="1">
          <a:blip r:embed="rId2"/>
          <a:srcRect l="36470" t="55971" r="38235" b="31871"/>
          <a:stretch/>
        </p:blipFill>
        <p:spPr>
          <a:xfrm>
            <a:off x="2224586" y="3861734"/>
            <a:ext cx="6005014" cy="2006802"/>
          </a:xfrm>
          <a:prstGeom prst="rect">
            <a:avLst/>
          </a:prstGeom>
          <a:solidFill>
            <a:schemeClr val="accent5">
              <a:lumMod val="90000"/>
            </a:schemeClr>
          </a:solidFill>
        </p:spPr>
      </p:pic>
    </p:spTree>
    <p:extLst>
      <p:ext uri="{BB962C8B-B14F-4D97-AF65-F5344CB8AC3E}">
        <p14:creationId xmlns:p14="http://schemas.microsoft.com/office/powerpoint/2010/main" val="1166392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95800" y="381001"/>
            <a:ext cx="3897798" cy="461665"/>
          </a:xfrm>
          <a:prstGeom prst="rect">
            <a:avLst/>
          </a:prstGeom>
          <a:solidFill>
            <a:srgbClr val="66FFCC"/>
          </a:solidFill>
        </p:spPr>
        <p:txBody>
          <a:bodyPr wrap="none">
            <a:spAutoFit/>
          </a:bodyPr>
          <a:lstStyle/>
          <a:p>
            <a:r>
              <a:rPr lang="uz-Latn-UZ" sz="2400" b="1" dirty="0">
                <a:solidFill>
                  <a:srgbClr val="0000FF"/>
                </a:solidFill>
                <a:latin typeface="Times New Roman" panose="02020603050405020304" pitchFamily="18" charset="0"/>
                <a:ea typeface="Times New Roman" panose="02020603050405020304" pitchFamily="18" charset="0"/>
              </a:rPr>
              <a:t>Tortilgan arifmetik o‘rtacha</a:t>
            </a:r>
            <a:endParaRPr lang="ru-RU" sz="2400" dirty="0">
              <a:solidFill>
                <a:srgbClr val="0000FF"/>
              </a:solidFill>
            </a:endParaRPr>
          </a:p>
        </p:txBody>
      </p:sp>
      <p:graphicFrame>
        <p:nvGraphicFramePr>
          <p:cNvPr id="3" name="Таблица 2"/>
          <p:cNvGraphicFramePr>
            <a:graphicFrameLocks noGrp="1"/>
          </p:cNvGraphicFramePr>
          <p:nvPr>
            <p:extLst/>
          </p:nvPr>
        </p:nvGraphicFramePr>
        <p:xfrm>
          <a:off x="1981200" y="1219200"/>
          <a:ext cx="8458200" cy="1280160"/>
        </p:xfrm>
        <a:graphic>
          <a:graphicData uri="http://schemas.openxmlformats.org/drawingml/2006/table">
            <a:tbl>
              <a:tblPr>
                <a:tableStyleId>{5C22544A-7EE6-4342-B048-85BDC9FD1C3A}</a:tableStyleId>
              </a:tblPr>
              <a:tblGrid>
                <a:gridCol w="8458200">
                  <a:extLst>
                    <a:ext uri="{9D8B030D-6E8A-4147-A177-3AD203B41FA5}">
                      <a16:colId xmlns:a16="http://schemas.microsoft.com/office/drawing/2014/main" val="56806431"/>
                    </a:ext>
                  </a:extLst>
                </a:gridCol>
              </a:tblGrid>
              <a:tr h="1009650">
                <a:tc>
                  <a:txBody>
                    <a:bodyPr/>
                    <a:lstStyle/>
                    <a:p>
                      <a:pPr indent="270510" algn="just">
                        <a:spcAft>
                          <a:spcPts val="0"/>
                        </a:spcAft>
                      </a:pPr>
                      <a:r>
                        <a:rPr lang="uz-Latn-UZ" sz="2800" b="1" dirty="0">
                          <a:solidFill>
                            <a:srgbClr val="0000FF"/>
                          </a:solidFill>
                          <a:effectLst/>
                          <a:latin typeface="Times New Roman" panose="02020603050405020304" pitchFamily="18" charset="0"/>
                          <a:cs typeface="Times New Roman" panose="02020603050405020304" pitchFamily="18" charset="0"/>
                        </a:rPr>
                        <a:t>Tortilgan arifmetik o‘rtacha </a:t>
                      </a:r>
                      <a:r>
                        <a:rPr lang="uz-Latn-UZ" sz="2800" dirty="0">
                          <a:effectLst/>
                          <a:latin typeface="Times New Roman" panose="02020603050405020304" pitchFamily="18" charset="0"/>
                          <a:cs typeface="Times New Roman" panose="02020603050405020304" pitchFamily="18" charset="0"/>
                        </a:rPr>
                        <a:t>– o‘rtalashtirilayotgan miqdorlarni ularning to‘plamda uchrashish soni bilan tortib olib hisoblangan o‘rtachadir.</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300" marR="114300" marT="0" marB="0"/>
                </a:tc>
                <a:extLst>
                  <a:ext uri="{0D108BD9-81ED-4DB2-BD59-A6C34878D82A}">
                    <a16:rowId xmlns:a16="http://schemas.microsoft.com/office/drawing/2014/main" val="3595879319"/>
                  </a:ext>
                </a:extLst>
              </a:tr>
            </a:tbl>
          </a:graphicData>
        </a:graphic>
      </p:graphicFrame>
      <p:pic>
        <p:nvPicPr>
          <p:cNvPr id="9" name="Рисунок 8"/>
          <p:cNvPicPr>
            <a:picLocks noChangeAspect="1"/>
          </p:cNvPicPr>
          <p:nvPr/>
        </p:nvPicPr>
        <p:blipFill rotWithShape="1">
          <a:blip r:embed="rId2"/>
          <a:srcRect l="24566" t="22917" r="15883" b="50772"/>
          <a:stretch/>
        </p:blipFill>
        <p:spPr>
          <a:xfrm>
            <a:off x="1981200" y="2667001"/>
            <a:ext cx="8458200" cy="1924705"/>
          </a:xfrm>
          <a:prstGeom prst="rect">
            <a:avLst/>
          </a:prstGeom>
        </p:spPr>
      </p:pic>
      <p:pic>
        <p:nvPicPr>
          <p:cNvPr id="8" name="Рисунок 7"/>
          <p:cNvPicPr>
            <a:picLocks noChangeAspect="1"/>
          </p:cNvPicPr>
          <p:nvPr/>
        </p:nvPicPr>
        <p:blipFill rotWithShape="1">
          <a:blip r:embed="rId2"/>
          <a:srcRect l="20000" t="50000" r="50000" b="34375"/>
          <a:stretch/>
        </p:blipFill>
        <p:spPr>
          <a:xfrm>
            <a:off x="3733800" y="4772993"/>
            <a:ext cx="4922520" cy="1447800"/>
          </a:xfrm>
          <a:prstGeom prst="rect">
            <a:avLst/>
          </a:prstGeom>
        </p:spPr>
      </p:pic>
    </p:spTree>
    <p:extLst>
      <p:ext uri="{BB962C8B-B14F-4D97-AF65-F5344CB8AC3E}">
        <p14:creationId xmlns:p14="http://schemas.microsoft.com/office/powerpoint/2010/main" val="41841269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7213" y="304800"/>
            <a:ext cx="11138918"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4630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94411579"/>
              </p:ext>
            </p:extLst>
          </p:nvPr>
        </p:nvGraphicFramePr>
        <p:xfrm>
          <a:off x="1665027" y="1569492"/>
          <a:ext cx="9485193" cy="3575712"/>
        </p:xfrm>
        <a:graphic>
          <a:graphicData uri="http://schemas.openxmlformats.org/drawingml/2006/table">
            <a:tbl>
              <a:tblPr firstRow="1" firstCol="1" bandRow="1">
                <a:tableStyleId>{5C22544A-7EE6-4342-B048-85BDC9FD1C3A}</a:tableStyleId>
              </a:tblPr>
              <a:tblGrid>
                <a:gridCol w="945577">
                  <a:extLst>
                    <a:ext uri="{9D8B030D-6E8A-4147-A177-3AD203B41FA5}">
                      <a16:colId xmlns:a16="http://schemas.microsoft.com/office/drawing/2014/main" val="3403037721"/>
                    </a:ext>
                  </a:extLst>
                </a:gridCol>
                <a:gridCol w="4369269">
                  <a:extLst>
                    <a:ext uri="{9D8B030D-6E8A-4147-A177-3AD203B41FA5}">
                      <a16:colId xmlns:a16="http://schemas.microsoft.com/office/drawing/2014/main" val="390250574"/>
                    </a:ext>
                  </a:extLst>
                </a:gridCol>
                <a:gridCol w="4170347">
                  <a:extLst>
                    <a:ext uri="{9D8B030D-6E8A-4147-A177-3AD203B41FA5}">
                      <a16:colId xmlns:a16="http://schemas.microsoft.com/office/drawing/2014/main" val="4154246384"/>
                    </a:ext>
                  </a:extLst>
                </a:gridCol>
              </a:tblGrid>
              <a:tr h="595952">
                <a:tc>
                  <a:txBody>
                    <a:bodyPr/>
                    <a:lstStyle/>
                    <a:p>
                      <a:pPr>
                        <a:spcAft>
                          <a:spcPts val="0"/>
                        </a:spcAft>
                      </a:pPr>
                      <a:r>
                        <a:rPr lang="uz-Cyrl-UZ" sz="2000">
                          <a:effectLst/>
                        </a:rPr>
                        <a:t>tg’r</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a:effectLst/>
                        </a:rPr>
                        <a:t>Xosildorlik     x,       sg’ga</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Ekin maydoni   f,  ga</a:t>
                      </a:r>
                      <a:endParaRPr lang="ru-RU"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12335956"/>
                  </a:ext>
                </a:extLst>
              </a:tr>
              <a:tr h="595952">
                <a:tc>
                  <a:txBody>
                    <a:bodyPr/>
                    <a:lstStyle/>
                    <a:p>
                      <a:pPr algn="ctr">
                        <a:spcAft>
                          <a:spcPts val="0"/>
                        </a:spcAft>
                      </a:pPr>
                      <a:r>
                        <a:rPr lang="uz-Cyrl-UZ" sz="2000">
                          <a:effectLst/>
                        </a:rPr>
                        <a:t>1</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32</a:t>
                      </a:r>
                      <a:endParaRPr lang="ru-RU"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60</a:t>
                      </a:r>
                      <a:endParaRPr lang="ru-RU"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442517649"/>
                  </a:ext>
                </a:extLst>
              </a:tr>
              <a:tr h="595952">
                <a:tc>
                  <a:txBody>
                    <a:bodyPr/>
                    <a:lstStyle/>
                    <a:p>
                      <a:pPr algn="ctr">
                        <a:spcAft>
                          <a:spcPts val="0"/>
                        </a:spcAft>
                      </a:pPr>
                      <a:r>
                        <a:rPr lang="uz-Cyrl-UZ" sz="2000">
                          <a:effectLst/>
                        </a:rPr>
                        <a:t>2</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34</a:t>
                      </a:r>
                      <a:endParaRPr lang="ru-RU"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56</a:t>
                      </a:r>
                      <a:endParaRPr lang="ru-RU"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935363857"/>
                  </a:ext>
                </a:extLst>
              </a:tr>
              <a:tr h="595952">
                <a:tc>
                  <a:txBody>
                    <a:bodyPr/>
                    <a:lstStyle/>
                    <a:p>
                      <a:pPr algn="ctr">
                        <a:spcAft>
                          <a:spcPts val="0"/>
                        </a:spcAft>
                      </a:pPr>
                      <a:r>
                        <a:rPr lang="uz-Cyrl-UZ" sz="2000">
                          <a:effectLst/>
                        </a:rPr>
                        <a:t>3</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36</a:t>
                      </a:r>
                      <a:endParaRPr lang="ru-RU"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45</a:t>
                      </a:r>
                      <a:endParaRPr lang="ru-RU"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950882605"/>
                  </a:ext>
                </a:extLst>
              </a:tr>
              <a:tr h="595952">
                <a:tc>
                  <a:txBody>
                    <a:bodyPr/>
                    <a:lstStyle/>
                    <a:p>
                      <a:pPr algn="ctr">
                        <a:spcAft>
                          <a:spcPts val="0"/>
                        </a:spcAft>
                      </a:pPr>
                      <a:r>
                        <a:rPr lang="uz-Cyrl-UZ" sz="2000">
                          <a:effectLst/>
                        </a:rPr>
                        <a:t>4</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40</a:t>
                      </a:r>
                      <a:endParaRPr lang="ru-RU"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50</a:t>
                      </a:r>
                      <a:endParaRPr lang="ru-RU"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3747524519"/>
                  </a:ext>
                </a:extLst>
              </a:tr>
              <a:tr h="595952">
                <a:tc>
                  <a:txBody>
                    <a:bodyPr/>
                    <a:lstStyle/>
                    <a:p>
                      <a:pPr algn="ctr">
                        <a:spcAft>
                          <a:spcPts val="0"/>
                        </a:spcAft>
                      </a:pPr>
                      <a:r>
                        <a:rPr lang="uz-Cyrl-UZ" sz="2000">
                          <a:effectLst/>
                        </a:rPr>
                        <a:t>5</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42</a:t>
                      </a:r>
                      <a:endParaRPr lang="ru-RU"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000" dirty="0">
                          <a:effectLst/>
                        </a:rPr>
                        <a:t>48</a:t>
                      </a:r>
                      <a:endParaRPr lang="ru-RU"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449902973"/>
                  </a:ext>
                </a:extLst>
              </a:tr>
            </a:tbl>
          </a:graphicData>
        </a:graphic>
      </p:graphicFrame>
      <p:sp>
        <p:nvSpPr>
          <p:cNvPr id="3" name="Rectangle 1"/>
          <p:cNvSpPr>
            <a:spLocks noChangeArrowheads="1"/>
          </p:cNvSpPr>
          <p:nvPr/>
        </p:nvSpPr>
        <p:spPr bwMode="auto">
          <a:xfrm>
            <a:off x="832513" y="31781"/>
            <a:ext cx="10986447"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ru-RU" sz="2800" b="0" i="0" u="none" strike="noStrike" cap="none" normalizeH="0" baseline="0" dirty="0" smtClean="0">
                <a:ln>
                  <a:noFill/>
                </a:ln>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Fermer xo’jaliklarida paxta ekin maydoni va bir gektardan olingan xosil bo’yicha quyidagi malumot berilgan Barcha fermer xo’jaliklari bo’yicha o’rtacha hosildorlikni aniqlang:</a:t>
            </a:r>
            <a:endParaRPr kumimoji="0" lang="ru-RU" altLang="ru-RU" sz="2800" b="0"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800" b="0" i="0" u="none" strike="noStrike" cap="none" normalizeH="0" baseline="0" dirty="0" smtClean="0">
              <a:ln>
                <a:noFill/>
              </a:ln>
              <a:solidFill>
                <a:srgbClr val="C00000"/>
              </a:solidFill>
              <a:effectLst/>
              <a:latin typeface="Arial" panose="020B0604020202020204" pitchFamily="34" charset="0"/>
            </a:endParaRPr>
          </a:p>
        </p:txBody>
      </p:sp>
      <p:pic>
        <p:nvPicPr>
          <p:cNvPr id="4" name="Рисунок 3"/>
          <p:cNvPicPr>
            <a:picLocks noChangeAspect="1"/>
          </p:cNvPicPr>
          <p:nvPr/>
        </p:nvPicPr>
        <p:blipFill rotWithShape="1">
          <a:blip r:embed="rId2"/>
          <a:srcRect l="20811" t="50030" r="45927" b="34375"/>
          <a:stretch/>
        </p:blipFill>
        <p:spPr>
          <a:xfrm>
            <a:off x="2524837" y="5359791"/>
            <a:ext cx="7096835" cy="1136544"/>
          </a:xfrm>
          <a:prstGeom prst="rect">
            <a:avLst/>
          </a:prstGeom>
        </p:spPr>
      </p:pic>
    </p:spTree>
    <p:extLst>
      <p:ext uri="{BB962C8B-B14F-4D97-AF65-F5344CB8AC3E}">
        <p14:creationId xmlns:p14="http://schemas.microsoft.com/office/powerpoint/2010/main" val="2814531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78675" y="423081"/>
            <a:ext cx="8761862" cy="3416320"/>
          </a:xfrm>
          <a:prstGeom prst="rect">
            <a:avLst/>
          </a:prstGeom>
        </p:spPr>
        <p:txBody>
          <a:bodyPr wrap="square">
            <a:spAutoFit/>
          </a:bodyPr>
          <a:lstStyle/>
          <a:p>
            <a:pPr algn="ctr">
              <a:spcAft>
                <a:spcPts val="0"/>
              </a:spcAft>
            </a:pPr>
            <a:r>
              <a:rPr lang="en-US" sz="3600" dirty="0" err="1">
                <a:solidFill>
                  <a:srgbClr val="C00000"/>
                </a:solidFill>
                <a:latin typeface="Times New Roman" panose="02020603050405020304" pitchFamily="18" charset="0"/>
                <a:ea typeface="Times New Roman" panose="02020603050405020304" pitchFamily="18" charset="0"/>
              </a:rPr>
              <a:t>Uchta</a:t>
            </a:r>
            <a:r>
              <a:rPr lang="en-US" sz="3600" dirty="0">
                <a:solidFill>
                  <a:srgbClr val="C00000"/>
                </a:solidFill>
                <a:latin typeface="Times New Roman" panose="02020603050405020304" pitchFamily="18" charset="0"/>
                <a:ea typeface="Times New Roman" panose="02020603050405020304" pitchFamily="18" charset="0"/>
              </a:rPr>
              <a:t> </a:t>
            </a:r>
            <a:r>
              <a:rPr lang="en-US" sz="3600" dirty="0" err="1">
                <a:solidFill>
                  <a:srgbClr val="C00000"/>
                </a:solidFill>
                <a:latin typeface="Times New Roman" panose="02020603050405020304" pitchFamily="18" charset="0"/>
                <a:ea typeface="Times New Roman" panose="02020603050405020304" pitchFamily="18" charset="0"/>
              </a:rPr>
              <a:t>tug’ilgan</a:t>
            </a:r>
            <a:r>
              <a:rPr lang="en-US" sz="3600" dirty="0">
                <a:solidFill>
                  <a:srgbClr val="C00000"/>
                </a:solidFill>
                <a:latin typeface="Times New Roman" panose="02020603050405020304" pitchFamily="18" charset="0"/>
                <a:ea typeface="Times New Roman" panose="02020603050405020304" pitchFamily="18" charset="0"/>
              </a:rPr>
              <a:t> </a:t>
            </a:r>
            <a:r>
              <a:rPr lang="en-US" sz="3600" dirty="0" err="1">
                <a:solidFill>
                  <a:srgbClr val="C00000"/>
                </a:solidFill>
                <a:latin typeface="Times New Roman" panose="02020603050405020304" pitchFamily="18" charset="0"/>
                <a:ea typeface="Times New Roman" panose="02020603050405020304" pitchFamily="18" charset="0"/>
              </a:rPr>
              <a:t>bolaning</a:t>
            </a:r>
            <a:r>
              <a:rPr lang="en-US" sz="3600" dirty="0">
                <a:solidFill>
                  <a:srgbClr val="C00000"/>
                </a:solidFill>
                <a:latin typeface="Times New Roman" panose="02020603050405020304" pitchFamily="18" charset="0"/>
                <a:ea typeface="Times New Roman" panose="02020603050405020304" pitchFamily="18" charset="0"/>
              </a:rPr>
              <a:t> </a:t>
            </a:r>
            <a:r>
              <a:rPr lang="en-US" sz="3600" dirty="0" err="1">
                <a:solidFill>
                  <a:srgbClr val="C00000"/>
                </a:solidFill>
                <a:latin typeface="Times New Roman" panose="02020603050405020304" pitchFamily="18" charset="0"/>
                <a:ea typeface="Times New Roman" panose="02020603050405020304" pitchFamily="18" charset="0"/>
              </a:rPr>
              <a:t>og’irligi</a:t>
            </a:r>
            <a:r>
              <a:rPr lang="en-US" sz="3600" dirty="0">
                <a:solidFill>
                  <a:srgbClr val="C00000"/>
                </a:solidFill>
                <a:latin typeface="Times New Roman" panose="02020603050405020304" pitchFamily="18" charset="0"/>
                <a:ea typeface="Times New Roman" panose="02020603050405020304" pitchFamily="18" charset="0"/>
              </a:rPr>
              <a:t> 2,3,4 kg </a:t>
            </a:r>
            <a:r>
              <a:rPr lang="en-US" sz="3600" dirty="0" err="1">
                <a:solidFill>
                  <a:srgbClr val="C00000"/>
                </a:solidFill>
                <a:latin typeface="Times New Roman" panose="02020603050405020304" pitchFamily="18" charset="0"/>
                <a:ea typeface="Times New Roman" panose="02020603050405020304" pitchFamily="18" charset="0"/>
              </a:rPr>
              <a:t>o’rtacha</a:t>
            </a:r>
            <a:r>
              <a:rPr lang="en-US" sz="3600" dirty="0">
                <a:solidFill>
                  <a:srgbClr val="C00000"/>
                </a:solidFill>
                <a:latin typeface="Times New Roman" panose="02020603050405020304" pitchFamily="18" charset="0"/>
                <a:ea typeface="Times New Roman" panose="02020603050405020304" pitchFamily="18" charset="0"/>
              </a:rPr>
              <a:t> </a:t>
            </a:r>
            <a:r>
              <a:rPr lang="en-US" sz="3600" dirty="0" err="1">
                <a:solidFill>
                  <a:srgbClr val="C00000"/>
                </a:solidFill>
                <a:latin typeface="Times New Roman" panose="02020603050405020304" pitchFamily="18" charset="0"/>
                <a:ea typeface="Times New Roman" panose="02020603050405020304" pitchFamily="18" charset="0"/>
              </a:rPr>
              <a:t>og’irlikni</a:t>
            </a:r>
            <a:r>
              <a:rPr lang="en-US" sz="3600" dirty="0">
                <a:solidFill>
                  <a:srgbClr val="C00000"/>
                </a:solidFill>
                <a:latin typeface="Times New Roman" panose="02020603050405020304" pitchFamily="18" charset="0"/>
                <a:ea typeface="Times New Roman" panose="02020603050405020304" pitchFamily="18" charset="0"/>
              </a:rPr>
              <a:t> </a:t>
            </a:r>
            <a:r>
              <a:rPr lang="en-US" sz="3600" dirty="0" err="1">
                <a:solidFill>
                  <a:srgbClr val="C00000"/>
                </a:solidFill>
                <a:latin typeface="Times New Roman" panose="02020603050405020304" pitchFamily="18" charset="0"/>
                <a:ea typeface="Times New Roman" panose="02020603050405020304" pitchFamily="18" charset="0"/>
              </a:rPr>
              <a:t>hisoblaylik</a:t>
            </a:r>
            <a:r>
              <a:rPr lang="en-US" sz="3600" dirty="0" smtClean="0">
                <a:solidFill>
                  <a:srgbClr val="C00000"/>
                </a:solidFill>
                <a:latin typeface="Times New Roman" panose="02020603050405020304" pitchFamily="18" charset="0"/>
                <a:ea typeface="Times New Roman" panose="02020603050405020304" pitchFamily="18" charset="0"/>
              </a:rPr>
              <a:t>:</a:t>
            </a:r>
          </a:p>
          <a:p>
            <a:pPr algn="ctr">
              <a:spcAft>
                <a:spcPts val="0"/>
              </a:spcAft>
            </a:pPr>
            <a:endParaRPr lang="en-US" sz="3600" dirty="0" smtClean="0">
              <a:solidFill>
                <a:srgbClr val="C00000"/>
              </a:solidFill>
              <a:effectLst/>
              <a:latin typeface="Times New Roman" panose="02020603050405020304" pitchFamily="18" charset="0"/>
              <a:ea typeface="Times New Roman" panose="02020603050405020304" pitchFamily="18" charset="0"/>
            </a:endParaRPr>
          </a:p>
          <a:p>
            <a:pPr algn="ctr">
              <a:spcAft>
                <a:spcPts val="0"/>
              </a:spcAft>
            </a:pPr>
            <a:endParaRPr lang="en-US" sz="3600" dirty="0">
              <a:solidFill>
                <a:srgbClr val="C00000"/>
              </a:solidFill>
              <a:latin typeface="Times New Roman" panose="02020603050405020304" pitchFamily="18" charset="0"/>
              <a:ea typeface="Times New Roman" panose="02020603050405020304" pitchFamily="18" charset="0"/>
            </a:endParaRPr>
          </a:p>
          <a:p>
            <a:pPr algn="ctr">
              <a:spcAft>
                <a:spcPts val="0"/>
              </a:spcAft>
            </a:pPr>
            <a:endParaRPr lang="en-US" sz="3600" dirty="0" smtClean="0">
              <a:solidFill>
                <a:srgbClr val="C00000"/>
              </a:solidFill>
              <a:effectLst/>
              <a:latin typeface="Times New Roman" panose="02020603050405020304" pitchFamily="18" charset="0"/>
              <a:ea typeface="Times New Roman" panose="02020603050405020304" pitchFamily="18" charset="0"/>
            </a:endParaRPr>
          </a:p>
          <a:p>
            <a:pPr algn="ctr">
              <a:spcAft>
                <a:spcPts val="0"/>
              </a:spcAft>
            </a:pPr>
            <a:r>
              <a:rPr lang="en-US" sz="3600" dirty="0" err="1" smtClean="0">
                <a:solidFill>
                  <a:srgbClr val="C00000"/>
                </a:solidFill>
                <a:effectLst/>
                <a:latin typeface="Times New Roman" panose="02020603050405020304" pitchFamily="18" charset="0"/>
                <a:ea typeface="Times New Roman" panose="02020603050405020304" pitchFamily="18" charset="0"/>
              </a:rPr>
              <a:t>Sizning</a:t>
            </a:r>
            <a:r>
              <a:rPr lang="en-US" sz="3600" dirty="0" smtClean="0">
                <a:solidFill>
                  <a:srgbClr val="C00000"/>
                </a:solidFill>
                <a:effectLst/>
                <a:latin typeface="Times New Roman" panose="02020603050405020304" pitchFamily="18" charset="0"/>
                <a:ea typeface="Times New Roman" panose="02020603050405020304" pitchFamily="18" charset="0"/>
              </a:rPr>
              <a:t> javobingiz-3 </a:t>
            </a:r>
            <a:r>
              <a:rPr lang="en-US" sz="3600" dirty="0" err="1" smtClean="0">
                <a:solidFill>
                  <a:srgbClr val="C00000"/>
                </a:solidFill>
                <a:effectLst/>
                <a:latin typeface="Times New Roman" panose="02020603050405020304" pitchFamily="18" charset="0"/>
                <a:ea typeface="Times New Roman" panose="02020603050405020304" pitchFamily="18" charset="0"/>
              </a:rPr>
              <a:t>yoki</a:t>
            </a:r>
            <a:r>
              <a:rPr lang="en-US" sz="3600" dirty="0" smtClean="0">
                <a:solidFill>
                  <a:srgbClr val="C00000"/>
                </a:solidFill>
                <a:effectLst/>
                <a:latin typeface="Times New Roman" panose="02020603050405020304" pitchFamily="18" charset="0"/>
                <a:ea typeface="Times New Roman" panose="02020603050405020304" pitchFamily="18" charset="0"/>
              </a:rPr>
              <a:t> 2 </a:t>
            </a:r>
            <a:r>
              <a:rPr lang="en-US" sz="3600" dirty="0" err="1" smtClean="0">
                <a:solidFill>
                  <a:srgbClr val="C00000"/>
                </a:solidFill>
                <a:effectLst/>
                <a:latin typeface="Times New Roman" panose="02020603050405020304" pitchFamily="18" charset="0"/>
                <a:ea typeface="Times New Roman" panose="02020603050405020304" pitchFamily="18" charset="0"/>
              </a:rPr>
              <a:t>balkim</a:t>
            </a:r>
            <a:r>
              <a:rPr lang="en-US" sz="3600" dirty="0" smtClean="0">
                <a:solidFill>
                  <a:srgbClr val="C00000"/>
                </a:solidFill>
                <a:effectLst/>
                <a:latin typeface="Times New Roman" panose="02020603050405020304" pitchFamily="18" charset="0"/>
                <a:ea typeface="Times New Roman" panose="02020603050405020304" pitchFamily="18" charset="0"/>
              </a:rPr>
              <a:t> 2.5 </a:t>
            </a:r>
            <a:endParaRPr lang="ru-RU" sz="3600" dirty="0">
              <a:solidFill>
                <a:srgbClr val="C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7475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rotWithShape="1">
          <a:blip r:embed="rId2"/>
          <a:srcRect l="29514" t="38441" r="30538" b="12513"/>
          <a:stretch/>
        </p:blipFill>
        <p:spPr bwMode="auto">
          <a:xfrm>
            <a:off x="1378424" y="1310185"/>
            <a:ext cx="9376012" cy="4885899"/>
          </a:xfrm>
          <a:prstGeom prst="rect">
            <a:avLst/>
          </a:prstGeom>
          <a:ln>
            <a:noFill/>
          </a:ln>
          <a:extLst>
            <a:ext uri="{53640926-AAD7-44D8-BBD7-CCE9431645EC}">
              <a14:shadowObscured xmlns:a14="http://schemas.microsoft.com/office/drawing/2010/main"/>
            </a:ext>
          </a:extLst>
        </p:spPr>
      </p:pic>
      <p:sp>
        <p:nvSpPr>
          <p:cNvPr id="4" name="Прямоугольник 3"/>
          <p:cNvSpPr/>
          <p:nvPr/>
        </p:nvSpPr>
        <p:spPr>
          <a:xfrm>
            <a:off x="3616658" y="559558"/>
            <a:ext cx="5622876" cy="584775"/>
          </a:xfrm>
          <a:prstGeom prst="rect">
            <a:avLst/>
          </a:prstGeom>
        </p:spPr>
        <p:txBody>
          <a:bodyPr wrap="square">
            <a:spAutoFit/>
          </a:bodyPr>
          <a:lstStyle/>
          <a:p>
            <a:pPr algn="ctr"/>
            <a:r>
              <a:rPr lang="en-US" sz="3200" dirty="0" err="1" smtClean="0">
                <a:latin typeface="Times New Roman" panose="02020603050405020304" pitchFamily="18" charset="0"/>
                <a:ea typeface="Times New Roman" panose="02020603050405020304" pitchFamily="18" charset="0"/>
              </a:rPr>
              <a:t>Javoblar</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tahlil</a:t>
            </a:r>
            <a:r>
              <a:rPr lang="en-US" sz="3200" dirty="0" smtClean="0">
                <a:latin typeface="Times New Roman" panose="02020603050405020304" pitchFamily="18" charset="0"/>
                <a:ea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rPr>
              <a:t>qilamiz</a:t>
            </a:r>
            <a:r>
              <a:rPr lang="en-US" sz="3200" dirty="0" smtClean="0">
                <a:latin typeface="Times New Roman" panose="02020603050405020304" pitchFamily="18" charset="0"/>
                <a:ea typeface="Times New Roman" panose="02020603050405020304" pitchFamily="18" charset="0"/>
              </a:rPr>
              <a:t> </a:t>
            </a:r>
            <a:endParaRPr lang="ru-RU" sz="3200" dirty="0"/>
          </a:p>
        </p:txBody>
      </p:sp>
    </p:spTree>
    <p:extLst>
      <p:ext uri="{BB962C8B-B14F-4D97-AF65-F5344CB8AC3E}">
        <p14:creationId xmlns:p14="http://schemas.microsoft.com/office/powerpoint/2010/main" val="3782516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67000" y="381001"/>
            <a:ext cx="6477000" cy="830997"/>
          </a:xfrm>
          <a:prstGeom prst="rect">
            <a:avLst/>
          </a:prstGeom>
          <a:solidFill>
            <a:srgbClr val="92D050"/>
          </a:solidFill>
        </p:spPr>
        <p:txBody>
          <a:bodyPr wrap="square">
            <a:spAutoFit/>
          </a:bodyPr>
          <a:lstStyle/>
          <a:p>
            <a:pPr algn="ctr"/>
            <a:r>
              <a:rPr lang="uz-Latn-UZ" sz="2400" b="1" dirty="0">
                <a:latin typeface="Times New Roman" panose="02020603050405020304" pitchFamily="18" charset="0"/>
                <a:ea typeface="Times New Roman" panose="02020603050405020304" pitchFamily="18" charset="0"/>
              </a:rPr>
              <a:t>Arifmetik o‘rtachani «shartli moment» usulida hisoblash </a:t>
            </a:r>
            <a:endParaRPr lang="ru-RU" sz="1400" dirty="0">
              <a:latin typeface="Times New Roman" panose="02020603050405020304" pitchFamily="18" charset="0"/>
              <a:ea typeface="Times New Roman" panose="02020603050405020304" pitchFamily="18" charset="0"/>
            </a:endParaRPr>
          </a:p>
        </p:txBody>
      </p:sp>
      <p:pic>
        <p:nvPicPr>
          <p:cNvPr id="3" name="Рисунок 2"/>
          <p:cNvPicPr>
            <a:picLocks noChangeAspect="1"/>
          </p:cNvPicPr>
          <p:nvPr/>
        </p:nvPicPr>
        <p:blipFill rotWithShape="1">
          <a:blip r:embed="rId2"/>
          <a:srcRect l="19413" t="28125" r="12940" b="32292"/>
          <a:stretch/>
        </p:blipFill>
        <p:spPr>
          <a:xfrm>
            <a:off x="2057400" y="1524000"/>
            <a:ext cx="8229600" cy="4419600"/>
          </a:xfrm>
          <a:prstGeom prst="rect">
            <a:avLst/>
          </a:prstGeom>
        </p:spPr>
      </p:pic>
    </p:spTree>
    <p:extLst>
      <p:ext uri="{BB962C8B-B14F-4D97-AF65-F5344CB8AC3E}">
        <p14:creationId xmlns:p14="http://schemas.microsoft.com/office/powerpoint/2010/main" val="2685342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nvPr>
        </p:nvGraphicFramePr>
        <p:xfrm>
          <a:off x="1981200" y="381000"/>
          <a:ext cx="8077200" cy="1676400"/>
        </p:xfrm>
        <a:graphic>
          <a:graphicData uri="http://schemas.openxmlformats.org/drawingml/2006/table">
            <a:tbl>
              <a:tblPr>
                <a:tableStyleId>{5C22544A-7EE6-4342-B048-85BDC9FD1C3A}</a:tableStyleId>
              </a:tblPr>
              <a:tblGrid>
                <a:gridCol w="8077200">
                  <a:extLst>
                    <a:ext uri="{9D8B030D-6E8A-4147-A177-3AD203B41FA5}">
                      <a16:colId xmlns:a16="http://schemas.microsoft.com/office/drawing/2014/main" val="20000"/>
                    </a:ext>
                  </a:extLst>
                </a:gridCol>
              </a:tblGrid>
              <a:tr h="1676400">
                <a:tc>
                  <a:txBody>
                    <a:bodyPr/>
                    <a:lstStyle/>
                    <a:p>
                      <a:pPr indent="270510" algn="just">
                        <a:spcAft>
                          <a:spcPts val="0"/>
                        </a:spcAft>
                      </a:pPr>
                      <a:r>
                        <a:rPr lang="uz-Latn-UZ" sz="2000" b="1" dirty="0">
                          <a:solidFill>
                            <a:srgbClr val="0000FF"/>
                          </a:solidFill>
                          <a:effectLst/>
                        </a:rPr>
                        <a:t>Geometrik o‘rtacha</a:t>
                      </a:r>
                      <a:r>
                        <a:rPr lang="uz-Latn-UZ" sz="2000" dirty="0">
                          <a:effectLst/>
                        </a:rPr>
                        <a:t> deb shunday ilmiy qoidaga asoslangan o‘rtachaga aytiladiki, u bilan o‘rtalashtirilayotgan miqdorlarni almashtirish natijasida bu miqdorlarning o‘zaro ko‘paytmalari natijasi o‘zgarmasligi va to‘plam birliklari bo‘yicha geometrik progressiya bo‘yicha taqsimlanishi zarur.</a:t>
                      </a:r>
                      <a:endParaRPr lang="ru-RU" sz="1200" dirty="0">
                        <a:effectLst/>
                        <a:latin typeface="Times New Roman"/>
                        <a:ea typeface="Times New Roman"/>
                      </a:endParaRPr>
                    </a:p>
                  </a:txBody>
                  <a:tcPr marL="114300" marR="114300" marT="0" marB="0"/>
                </a:tc>
                <a:extLst>
                  <a:ext uri="{0D108BD9-81ED-4DB2-BD59-A6C34878D82A}">
                    <a16:rowId xmlns:a16="http://schemas.microsoft.com/office/drawing/2014/main" val="10000"/>
                  </a:ext>
                </a:extLst>
              </a:tr>
            </a:tbl>
          </a:graphicData>
        </a:graphic>
      </p:graphicFrame>
      <p:sp>
        <p:nvSpPr>
          <p:cNvPr id="3" name="Rectangle 2"/>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nvPr>
        </p:nvGraphicFramePr>
        <p:xfrm>
          <a:off x="1981200" y="3124200"/>
          <a:ext cx="7833514" cy="1752600"/>
        </p:xfrm>
        <a:graphic>
          <a:graphicData uri="http://schemas.openxmlformats.org/presentationml/2006/ole">
            <mc:AlternateContent xmlns:mc="http://schemas.openxmlformats.org/markup-compatibility/2006">
              <mc:Choice xmlns:v="urn:schemas-microsoft-com:vml" Requires="v">
                <p:oleObj spid="_x0000_s3082" name="Формула" r:id="rId3" imgW="2057400" imgH="482600" progId="Equation.3">
                  <p:embed/>
                </p:oleObj>
              </mc:Choice>
              <mc:Fallback>
                <p:oleObj name="Формула" r:id="rId3" imgW="2057400" imgH="482600" progId="Equation.3">
                  <p:embed/>
                  <p:pic>
                    <p:nvPicPr>
                      <p:cNvPr id="4"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3124200"/>
                        <a:ext cx="7833514" cy="1752600"/>
                      </a:xfrm>
                      <a:prstGeom prst="rect">
                        <a:avLst/>
                      </a:prstGeom>
                      <a:noFill/>
                    </p:spPr>
                  </p:pic>
                </p:oleObj>
              </mc:Fallback>
            </mc:AlternateContent>
          </a:graphicData>
        </a:graphic>
      </p:graphicFrame>
    </p:spTree>
    <p:extLst>
      <p:ext uri="{BB962C8B-B14F-4D97-AF65-F5344CB8AC3E}">
        <p14:creationId xmlns:p14="http://schemas.microsoft.com/office/powerpoint/2010/main" val="29603812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905000" y="838200"/>
            <a:ext cx="7848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pPr>
            <a:r>
              <a:rPr lang="ru-RU" sz="3200" dirty="0" err="1">
                <a:latin typeface="Times New Roman" pitchFamily="18" charset="0"/>
                <a:ea typeface="Times New Roman" pitchFamily="18" charset="0"/>
                <a:cs typeface="Times New Roman" pitchFamily="18" charset="0"/>
              </a:rPr>
              <a:t>Masalan</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uyning</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eni</a:t>
            </a:r>
            <a:r>
              <a:rPr lang="ru-RU" sz="3200" dirty="0">
                <a:latin typeface="Times New Roman" pitchFamily="18" charset="0"/>
                <a:ea typeface="Times New Roman" pitchFamily="18" charset="0"/>
                <a:cs typeface="Times New Roman" pitchFamily="18" charset="0"/>
              </a:rPr>
              <a:t> 5 m, </a:t>
            </a:r>
            <a:r>
              <a:rPr lang="ru-RU" sz="3200" dirty="0" err="1">
                <a:latin typeface="Times New Roman" pitchFamily="18" charset="0"/>
                <a:ea typeface="Times New Roman" pitchFamily="18" charset="0"/>
                <a:cs typeface="Times New Roman" pitchFamily="18" charset="0"/>
              </a:rPr>
              <a:t>bo‘yi</a:t>
            </a:r>
            <a:r>
              <a:rPr lang="ru-RU" sz="3200" dirty="0">
                <a:latin typeface="Times New Roman" pitchFamily="18" charset="0"/>
                <a:ea typeface="Times New Roman" pitchFamily="18" charset="0"/>
                <a:cs typeface="Times New Roman" pitchFamily="18" charset="0"/>
              </a:rPr>
              <a:t> 11,4 m </a:t>
            </a:r>
            <a:r>
              <a:rPr lang="ru-RU" sz="3200" dirty="0" err="1">
                <a:latin typeface="Times New Roman" pitchFamily="18" charset="0"/>
                <a:ea typeface="Times New Roman" pitchFamily="18" charset="0"/>
                <a:cs typeface="Times New Roman" pitchFamily="18" charset="0"/>
              </a:rPr>
              <a:t>va</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balandligi</a:t>
            </a:r>
            <a:r>
              <a:rPr lang="ru-RU" sz="3200" dirty="0">
                <a:latin typeface="Times New Roman" pitchFamily="18" charset="0"/>
                <a:ea typeface="Times New Roman" pitchFamily="18" charset="0"/>
                <a:cs typeface="Times New Roman" pitchFamily="18" charset="0"/>
              </a:rPr>
              <a:t> 4 m </a:t>
            </a:r>
            <a:r>
              <a:rPr lang="ru-RU" sz="3200" dirty="0" err="1">
                <a:latin typeface="Times New Roman" pitchFamily="18" charset="0"/>
                <a:ea typeface="Times New Roman" pitchFamily="18" charset="0"/>
                <a:cs typeface="Times New Roman" pitchFamily="18" charset="0"/>
              </a:rPr>
              <a:t>desak</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uy</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hajmi</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tomonining</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o‘rtacha</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uzunligi</a:t>
            </a:r>
            <a:r>
              <a:rPr lang="ru-RU" sz="3200" dirty="0">
                <a:latin typeface="Times New Roman" pitchFamily="18" charset="0"/>
                <a:ea typeface="Times New Roman" pitchFamily="18" charset="0"/>
                <a:cs typeface="Times New Roman" pitchFamily="18" charset="0"/>
              </a:rPr>
              <a:t> </a:t>
            </a:r>
            <a:r>
              <a:rPr lang="ru-RU" sz="3200" dirty="0" err="1">
                <a:latin typeface="Times New Roman" pitchFamily="18" charset="0"/>
                <a:ea typeface="Times New Roman" pitchFamily="18" charset="0"/>
                <a:cs typeface="Times New Roman" pitchFamily="18" charset="0"/>
              </a:rPr>
              <a:t>qancha</a:t>
            </a:r>
            <a:r>
              <a:rPr lang="ru-RU" sz="3200" dirty="0">
                <a:latin typeface="Times New Roman" pitchFamily="18" charset="0"/>
                <a:ea typeface="Times New Roman" pitchFamily="18" charset="0"/>
                <a:cs typeface="Times New Roman" pitchFamily="18" charset="0"/>
              </a:rPr>
              <a:t>? </a:t>
            </a:r>
            <a:endParaRPr lang="ru-RU" sz="4000" dirty="0">
              <a:latin typeface="Times New Roman" pitchFamily="18" charset="0"/>
              <a:cs typeface="Times New Roman" pitchFamily="18" charset="0"/>
            </a:endParaRPr>
          </a:p>
        </p:txBody>
      </p:sp>
      <p:sp>
        <p:nvSpPr>
          <p:cNvPr id="3" name="Rectangle 3"/>
          <p:cNvSpPr>
            <a:spLocks noChangeArrowheads="1"/>
          </p:cNvSpPr>
          <p:nvPr/>
        </p:nvSpPr>
        <p:spPr bwMode="auto">
          <a:xfrm>
            <a:off x="1524001"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nvPr>
        </p:nvGraphicFramePr>
        <p:xfrm>
          <a:off x="2286000" y="3505200"/>
          <a:ext cx="7772400" cy="1112838"/>
        </p:xfrm>
        <a:graphic>
          <a:graphicData uri="http://schemas.openxmlformats.org/presentationml/2006/ole">
            <mc:AlternateContent xmlns:mc="http://schemas.openxmlformats.org/markup-compatibility/2006">
              <mc:Choice xmlns:v="urn:schemas-microsoft-com:vml" Requires="v">
                <p:oleObj spid="_x0000_s4106" name="Формула" r:id="rId3" imgW="2159000" imgH="266700" progId="Equation.3">
                  <p:embed/>
                </p:oleObj>
              </mc:Choice>
              <mc:Fallback>
                <p:oleObj name="Формула" r:id="rId3" imgW="2159000" imgH="266700" progId="Equation.3">
                  <p:embed/>
                  <p:pic>
                    <p:nvPicPr>
                      <p:cNvPr id="4"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3505200"/>
                        <a:ext cx="7772400" cy="1112838"/>
                      </a:xfrm>
                      <a:prstGeom prst="rect">
                        <a:avLst/>
                      </a:prstGeom>
                      <a:noFill/>
                    </p:spPr>
                  </p:pic>
                </p:oleObj>
              </mc:Fallback>
            </mc:AlternateContent>
          </a:graphicData>
        </a:graphic>
      </p:graphicFrame>
    </p:spTree>
    <p:extLst>
      <p:ext uri="{BB962C8B-B14F-4D97-AF65-F5344CB8AC3E}">
        <p14:creationId xmlns:p14="http://schemas.microsoft.com/office/powerpoint/2010/main" val="1262064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srcRect l="34434" t="26208" r="36350" b="29746"/>
          <a:stretch/>
        </p:blipFill>
        <p:spPr bwMode="auto">
          <a:xfrm>
            <a:off x="614149" y="196948"/>
            <a:ext cx="11232107" cy="643586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446353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8800" y="381001"/>
            <a:ext cx="8534400" cy="954107"/>
          </a:xfrm>
          <a:prstGeom prst="rect">
            <a:avLst/>
          </a:prstGeom>
          <a:solidFill>
            <a:srgbClr val="66FFFF"/>
          </a:solidFill>
        </p:spPr>
        <p:txBody>
          <a:bodyPr wrap="square">
            <a:spAutoFit/>
          </a:bodyPr>
          <a:lstStyle/>
          <a:p>
            <a:pPr algn="just"/>
            <a:r>
              <a:rPr lang="uz-Latn-UZ" sz="2800" b="1" dirty="0">
                <a:solidFill>
                  <a:schemeClr val="tx2"/>
                </a:solidFill>
                <a:latin typeface="Times New Roman" pitchFamily="18" charset="0"/>
                <a:cs typeface="Times New Roman" pitchFamily="18" charset="0"/>
              </a:rPr>
              <a:t>Kvantililar</a:t>
            </a:r>
            <a:r>
              <a:rPr lang="uz-Latn-UZ" sz="2800" dirty="0">
                <a:solidFill>
                  <a:srgbClr val="0000FF"/>
                </a:solidFill>
                <a:latin typeface="Times New Roman" pitchFamily="18" charset="0"/>
                <a:cs typeface="Times New Roman" pitchFamily="18" charset="0"/>
              </a:rPr>
              <a:t> to‘plamni ma’lum qadamda teng (4, 5, 10, 100 va h.k.) qismga bo‘luvchi belgi qiymatidir</a:t>
            </a:r>
            <a:endParaRPr lang="ru-RU" sz="2800" dirty="0">
              <a:solidFill>
                <a:srgbClr val="0000FF"/>
              </a:solidFill>
              <a:latin typeface="Times New Roman" pitchFamily="18" charset="0"/>
              <a:cs typeface="Times New Roman" pitchFamily="18" charset="0"/>
            </a:endParaRPr>
          </a:p>
        </p:txBody>
      </p:sp>
      <p:sp>
        <p:nvSpPr>
          <p:cNvPr id="3" name="Прямоугольник 2"/>
          <p:cNvSpPr/>
          <p:nvPr/>
        </p:nvSpPr>
        <p:spPr>
          <a:xfrm>
            <a:off x="1828800" y="2274839"/>
            <a:ext cx="8686800" cy="2554545"/>
          </a:xfrm>
          <a:prstGeom prst="rect">
            <a:avLst/>
          </a:prstGeom>
        </p:spPr>
        <p:txBody>
          <a:bodyPr wrap="square">
            <a:spAutoFit/>
          </a:bodyPr>
          <a:lstStyle/>
          <a:p>
            <a:pPr algn="just"/>
            <a:r>
              <a:rPr lang="uz-Latn-UZ" sz="3200" dirty="0">
                <a:latin typeface="Times New Roman" pitchFamily="18" charset="0"/>
                <a:cs typeface="Times New Roman" pitchFamily="18" charset="0"/>
              </a:rPr>
              <a:t>Qatorni </a:t>
            </a:r>
            <a:r>
              <a:rPr lang="uz-Latn-UZ" sz="3200" b="1" dirty="0">
                <a:solidFill>
                  <a:schemeClr val="tx2"/>
                </a:solidFill>
                <a:latin typeface="Times New Roman" pitchFamily="18" charset="0"/>
                <a:cs typeface="Times New Roman" pitchFamily="18" charset="0"/>
              </a:rPr>
              <a:t>to‘rtta teng bo‘lakka </a:t>
            </a:r>
            <a:r>
              <a:rPr lang="uz-Latn-UZ" sz="3200" dirty="0">
                <a:latin typeface="Times New Roman" pitchFamily="18" charset="0"/>
                <a:cs typeface="Times New Roman" pitchFamily="18" charset="0"/>
              </a:rPr>
              <a:t>ajratuvchi miqdor (varianta qiymati) </a:t>
            </a:r>
            <a:r>
              <a:rPr lang="uz-Latn-UZ" sz="3200" b="1" dirty="0">
                <a:solidFill>
                  <a:schemeClr val="tx2"/>
                </a:solidFill>
                <a:latin typeface="Times New Roman" pitchFamily="18" charset="0"/>
                <a:cs typeface="Times New Roman" pitchFamily="18" charset="0"/>
              </a:rPr>
              <a:t>kvartili</a:t>
            </a:r>
            <a:r>
              <a:rPr lang="uz-Latn-UZ" sz="3200" dirty="0">
                <a:latin typeface="Times New Roman" pitchFamily="18" charset="0"/>
                <a:cs typeface="Times New Roman" pitchFamily="18" charset="0"/>
              </a:rPr>
              <a:t>, </a:t>
            </a:r>
            <a:r>
              <a:rPr lang="uz-Latn-UZ" sz="3200" b="1" dirty="0">
                <a:solidFill>
                  <a:srgbClr val="0000FF"/>
                </a:solidFill>
                <a:latin typeface="Times New Roman" pitchFamily="18" charset="0"/>
                <a:cs typeface="Times New Roman" pitchFamily="18" charset="0"/>
              </a:rPr>
              <a:t>besh qismga </a:t>
            </a:r>
            <a:r>
              <a:rPr lang="uz-Latn-UZ" sz="3200" dirty="0">
                <a:latin typeface="Times New Roman" pitchFamily="18" charset="0"/>
                <a:cs typeface="Times New Roman" pitchFamily="18" charset="0"/>
              </a:rPr>
              <a:t>bo‘luvchi - </a:t>
            </a:r>
            <a:r>
              <a:rPr lang="uz-Latn-UZ" sz="3200" b="1" dirty="0">
                <a:solidFill>
                  <a:srgbClr val="0000FF"/>
                </a:solidFill>
                <a:latin typeface="Times New Roman" pitchFamily="18" charset="0"/>
                <a:cs typeface="Times New Roman" pitchFamily="18" charset="0"/>
              </a:rPr>
              <a:t>kvintili</a:t>
            </a:r>
            <a:r>
              <a:rPr lang="uz-Latn-UZ" sz="3200" dirty="0">
                <a:latin typeface="Times New Roman" pitchFamily="18" charset="0"/>
                <a:cs typeface="Times New Roman" pitchFamily="18" charset="0"/>
              </a:rPr>
              <a:t>, </a:t>
            </a:r>
            <a:r>
              <a:rPr lang="uz-Latn-UZ" sz="3200" b="1" dirty="0">
                <a:solidFill>
                  <a:srgbClr val="00B050"/>
                </a:solidFill>
                <a:latin typeface="Times New Roman" pitchFamily="18" charset="0"/>
                <a:cs typeface="Times New Roman" pitchFamily="18" charset="0"/>
              </a:rPr>
              <a:t>o‘n bo‘lakka </a:t>
            </a:r>
            <a:r>
              <a:rPr lang="uz-Latn-UZ" sz="3200" dirty="0">
                <a:latin typeface="Times New Roman" pitchFamily="18" charset="0"/>
                <a:cs typeface="Times New Roman" pitchFamily="18" charset="0"/>
              </a:rPr>
              <a:t>ajratuvchi - </a:t>
            </a:r>
            <a:r>
              <a:rPr lang="uz-Latn-UZ" sz="3200" b="1" dirty="0">
                <a:solidFill>
                  <a:srgbClr val="00B050"/>
                </a:solidFill>
                <a:latin typeface="Times New Roman" pitchFamily="18" charset="0"/>
                <a:cs typeface="Times New Roman" pitchFamily="18" charset="0"/>
              </a:rPr>
              <a:t>detsili</a:t>
            </a:r>
            <a:r>
              <a:rPr lang="uz-Latn-UZ" sz="3200" dirty="0">
                <a:latin typeface="Times New Roman" pitchFamily="18" charset="0"/>
                <a:cs typeface="Times New Roman" pitchFamily="18" charset="0"/>
              </a:rPr>
              <a:t> va </a:t>
            </a:r>
            <a:r>
              <a:rPr lang="uz-Latn-UZ" sz="3200" b="1" dirty="0">
                <a:solidFill>
                  <a:schemeClr val="tx2">
                    <a:lumMod val="75000"/>
                  </a:schemeClr>
                </a:solidFill>
                <a:latin typeface="Times New Roman" pitchFamily="18" charset="0"/>
                <a:cs typeface="Times New Roman" pitchFamily="18" charset="0"/>
              </a:rPr>
              <a:t>yuz bo‘lakka </a:t>
            </a:r>
            <a:r>
              <a:rPr lang="uz-Latn-UZ" sz="3200" dirty="0">
                <a:latin typeface="Times New Roman" pitchFamily="18" charset="0"/>
                <a:cs typeface="Times New Roman" pitchFamily="18" charset="0"/>
              </a:rPr>
              <a:t>bo‘luvchi </a:t>
            </a:r>
            <a:r>
              <a:rPr lang="uz-Latn-UZ" sz="3200" b="1" dirty="0">
                <a:solidFill>
                  <a:schemeClr val="tx2">
                    <a:lumMod val="75000"/>
                  </a:schemeClr>
                </a:solidFill>
                <a:latin typeface="Times New Roman" pitchFamily="18" charset="0"/>
                <a:cs typeface="Times New Roman" pitchFamily="18" charset="0"/>
              </a:rPr>
              <a:t>pertsentili</a:t>
            </a:r>
            <a:r>
              <a:rPr lang="uz-Latn-UZ" sz="3200" dirty="0">
                <a:latin typeface="Times New Roman" pitchFamily="18" charset="0"/>
                <a:cs typeface="Times New Roman" pitchFamily="18" charset="0"/>
              </a:rPr>
              <a:t> deb nomlanadi. </a:t>
            </a:r>
            <a:endParaRPr lang="en-US" sz="3200" dirty="0">
              <a:latin typeface="Times New Roman" pitchFamily="18" charset="0"/>
              <a:cs typeface="Times New Roman" pitchFamily="18" charset="0"/>
            </a:endParaRPr>
          </a:p>
          <a:p>
            <a:pPr algn="just"/>
            <a:r>
              <a:rPr lang="uz-Latn-UZ" sz="3200" dirty="0">
                <a:latin typeface="Times New Roman" pitchFamily="18" charset="0"/>
                <a:cs typeface="Times New Roman" pitchFamily="18" charset="0"/>
              </a:rPr>
              <a:t>Ular </a:t>
            </a:r>
            <a:r>
              <a:rPr lang="uz-Latn-UZ" sz="3200" dirty="0">
                <a:latin typeface="Times New Roman" pitchFamily="18" charset="0"/>
                <a:cs typeface="Times New Roman" pitchFamily="18" charset="0"/>
              </a:rPr>
              <a:t>medianaga o‘xshash tartibda hisoblanadi. </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2147478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2057400"/>
            <a:ext cx="7696200" cy="304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4000" dirty="0">
                <a:solidFill>
                  <a:srgbClr val="0000FF"/>
                </a:solidFill>
              </a:rPr>
              <a:t>E’TIBORINGIZ UCHUN RAHMAT!</a:t>
            </a:r>
            <a:endParaRPr lang="ru-RU" sz="4000" dirty="0">
              <a:solidFill>
                <a:srgbClr val="0000FF"/>
              </a:solidFill>
            </a:endParaRPr>
          </a:p>
        </p:txBody>
      </p:sp>
    </p:spTree>
    <p:extLst>
      <p:ext uri="{BB962C8B-B14F-4D97-AF65-F5344CB8AC3E}">
        <p14:creationId xmlns:p14="http://schemas.microsoft.com/office/powerpoint/2010/main" val="1136721685"/>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76</TotalTime>
  <Words>510</Words>
  <Application>Microsoft Office PowerPoint</Application>
  <PresentationFormat>Широкоэкранный</PresentationFormat>
  <Paragraphs>84</Paragraphs>
  <Slides>20</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20</vt:i4>
      </vt:variant>
    </vt:vector>
  </HeadingPairs>
  <TitlesOfParts>
    <vt:vector size="27" baseType="lpstr">
      <vt:lpstr>Arial</vt:lpstr>
      <vt:lpstr>Times New Roman</vt:lpstr>
      <vt:lpstr>Trebuchet MS</vt:lpstr>
      <vt:lpstr>Wingdings</vt:lpstr>
      <vt:lpstr>Wingdings 3</vt:lpstr>
      <vt:lpstr>Аспект</vt:lpstr>
      <vt:lpstr>Формула</vt:lpstr>
      <vt:lpstr>Презентация PowerPoint</vt:lpstr>
      <vt:lpstr>Презентация PowerPoint</vt:lpstr>
      <vt:lpstr>Презентация PowerPoint</vt:lpstr>
      <vt:lpstr>Презентация PowerPoint</vt:lpstr>
      <vt:lpstr>1-chizma. O‘rtacha miqdorlarning muhim xususiyatlari.</vt:lpstr>
      <vt:lpstr>Презентация PowerPoint</vt:lpstr>
      <vt:lpstr>Statistikada o’rtacha miqdorlarning turli shakllari mavjud:</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8</cp:revision>
  <dcterms:created xsi:type="dcterms:W3CDTF">2023-10-15T17:12:36Z</dcterms:created>
  <dcterms:modified xsi:type="dcterms:W3CDTF">2023-10-15T18:28:38Z</dcterms:modified>
</cp:coreProperties>
</file>